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3"/>
  </p:notesMasterIdLst>
  <p:sldIdLst>
    <p:sldId id="1720" r:id="rId2"/>
    <p:sldId id="1870" r:id="rId3"/>
    <p:sldId id="1871" r:id="rId4"/>
    <p:sldId id="1884" r:id="rId5"/>
    <p:sldId id="1886" r:id="rId6"/>
    <p:sldId id="1887" r:id="rId7"/>
    <p:sldId id="1888" r:id="rId8"/>
    <p:sldId id="1890" r:id="rId9"/>
    <p:sldId id="1873" r:id="rId10"/>
    <p:sldId id="1889" r:id="rId11"/>
    <p:sldId id="1891" r:id="rId12"/>
    <p:sldId id="1892" r:id="rId13"/>
    <p:sldId id="1893" r:id="rId14"/>
    <p:sldId id="1894" r:id="rId15"/>
    <p:sldId id="1895" r:id="rId16"/>
    <p:sldId id="1896" r:id="rId17"/>
    <p:sldId id="1897" r:id="rId18"/>
    <p:sldId id="1898" r:id="rId19"/>
    <p:sldId id="1899" r:id="rId20"/>
    <p:sldId id="1900" r:id="rId21"/>
    <p:sldId id="1901" r:id="rId22"/>
    <p:sldId id="1902" r:id="rId23"/>
    <p:sldId id="1903" r:id="rId24"/>
    <p:sldId id="1904" r:id="rId25"/>
    <p:sldId id="1905" r:id="rId26"/>
    <p:sldId id="1908" r:id="rId27"/>
    <p:sldId id="1906" r:id="rId28"/>
    <p:sldId id="1909" r:id="rId29"/>
    <p:sldId id="1907" r:id="rId30"/>
    <p:sldId id="1910" r:id="rId31"/>
    <p:sldId id="1911"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00"/>
    <a:srgbClr val="0D0D0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00" autoAdjust="0"/>
    <p:restoredTop sz="74484" autoAdjust="0"/>
  </p:normalViewPr>
  <p:slideViewPr>
    <p:cSldViewPr snapToGrid="0">
      <p:cViewPr varScale="1">
        <p:scale>
          <a:sx n="66" d="100"/>
          <a:sy n="66" d="100"/>
        </p:scale>
        <p:origin x="119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0.png>
</file>

<file path=ppt/media/image11.png>
</file>

<file path=ppt/media/image12.png>
</file>

<file path=ppt/media/image13.gif>
</file>

<file path=ppt/media/image14.gif>
</file>

<file path=ppt/media/image15.gif>
</file>

<file path=ppt/media/image16.gif>
</file>

<file path=ppt/media/image17.gif>
</file>

<file path=ppt/media/image18.gif>
</file>

<file path=ppt/media/image19.gif>
</file>

<file path=ppt/media/image2.png>
</file>

<file path=ppt/media/image20.gif>
</file>

<file path=ppt/media/image21.gif>
</file>

<file path=ppt/media/image22.gif>
</file>

<file path=ppt/media/image23.png>
</file>

<file path=ppt/media/image24.png>
</file>

<file path=ppt/media/image25.png>
</file>

<file path=ppt/media/image26.png>
</file>

<file path=ppt/media/image27.png>
</file>

<file path=ppt/media/image28.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8E681DC-C0BE-4C4A-A28F-5E1FBA9598AB}" type="datetimeFigureOut">
              <a:rPr lang="en-US" smtClean="0"/>
              <a:t>6/4/2019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8CE166-8608-41F4-9732-2FD30E8F74EE}" type="slidenum">
              <a:rPr lang="en-US" smtClean="0"/>
              <a:t>‹Nº›</a:t>
            </a:fld>
            <a:endParaRPr lang="en-US"/>
          </a:p>
        </p:txBody>
      </p:sp>
    </p:spTree>
    <p:extLst>
      <p:ext uri="{BB962C8B-B14F-4D97-AF65-F5344CB8AC3E}">
        <p14:creationId xmlns:p14="http://schemas.microsoft.com/office/powerpoint/2010/main" val="7004969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62072DC8-D49D-432C-9D46-A7718B5F5490}"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6/4/2019 7:23 PM</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1561069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10</a:t>
            </a:fld>
            <a:endParaRPr lang="en-US"/>
          </a:p>
        </p:txBody>
      </p:sp>
    </p:spTree>
    <p:extLst>
      <p:ext uri="{BB962C8B-B14F-4D97-AF65-F5344CB8AC3E}">
        <p14:creationId xmlns:p14="http://schemas.microsoft.com/office/powerpoint/2010/main" val="576868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200" b="0" i="0" kern="1200" dirty="0" err="1" smtClean="0">
                <a:solidFill>
                  <a:schemeClr val="tx1"/>
                </a:solidFill>
                <a:effectLst/>
                <a:latin typeface="+mn-lt"/>
                <a:ea typeface="+mn-ea"/>
                <a:cs typeface="+mn-cs"/>
              </a:rPr>
              <a:t>Mientras</a:t>
            </a:r>
            <a:r>
              <a:rPr lang="en-US" sz="1200" b="0" i="0" kern="1200" dirty="0" smtClean="0">
                <a:solidFill>
                  <a:schemeClr val="tx1"/>
                </a:solidFill>
                <a:effectLst/>
                <a:latin typeface="+mn-lt"/>
                <a:ea typeface="+mn-ea"/>
                <a:cs typeface="+mn-cs"/>
              </a:rPr>
              <a:t> se </a:t>
            </a:r>
            <a:r>
              <a:rPr lang="en-US" sz="1200" b="0" i="0" kern="1200" dirty="0" err="1" smtClean="0">
                <a:solidFill>
                  <a:schemeClr val="tx1"/>
                </a:solidFill>
                <a:effectLst/>
                <a:latin typeface="+mn-lt"/>
                <a:ea typeface="+mn-ea"/>
                <a:cs typeface="+mn-cs"/>
              </a:rPr>
              <a:t>tipea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en</a:t>
            </a:r>
            <a:r>
              <a:rPr lang="en-US" sz="1200" b="0" i="0" kern="1200" dirty="0" smtClean="0">
                <a:solidFill>
                  <a:schemeClr val="tx1"/>
                </a:solidFill>
                <a:effectLst/>
                <a:latin typeface="+mn-lt"/>
                <a:ea typeface="+mn-ea"/>
                <a:cs typeface="+mn-cs"/>
              </a:rPr>
              <a:t> la </a:t>
            </a:r>
            <a:r>
              <a:rPr lang="en-US" sz="1200" b="0" i="0" kern="1200" dirty="0" err="1" smtClean="0">
                <a:solidFill>
                  <a:schemeClr val="tx1"/>
                </a:solidFill>
                <a:effectLst/>
                <a:latin typeface="+mn-lt"/>
                <a:ea typeface="+mn-ea"/>
                <a:cs typeface="+mn-cs"/>
              </a:rPr>
              <a:t>barra</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busqueda</a:t>
            </a:r>
            <a:r>
              <a:rPr lang="en-US" sz="1200" b="0" i="0" kern="1200" dirty="0" smtClean="0">
                <a:solidFill>
                  <a:schemeClr val="tx1"/>
                </a:solidFill>
                <a:effectLst/>
                <a:latin typeface="+mn-lt"/>
                <a:ea typeface="+mn-ea"/>
                <a:cs typeface="+mn-cs"/>
              </a:rPr>
              <a:t>, se </a:t>
            </a:r>
            <a:r>
              <a:rPr lang="en-US" sz="1200" b="0" i="0" kern="1200" dirty="0" err="1" smtClean="0">
                <a:solidFill>
                  <a:schemeClr val="tx1"/>
                </a:solidFill>
                <a:effectLst/>
                <a:latin typeface="+mn-lt"/>
                <a:ea typeface="+mn-ea"/>
                <a:cs typeface="+mn-cs"/>
              </a:rPr>
              <a:t>resaltan</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los</a:t>
            </a:r>
            <a:r>
              <a:rPr lang="en-US" sz="1200" b="0" i="0" kern="1200" baseline="0" dirty="0" smtClean="0">
                <a:solidFill>
                  <a:schemeClr val="tx1"/>
                </a:solidFill>
                <a:effectLst/>
                <a:latin typeface="+mn-lt"/>
                <a:ea typeface="+mn-ea"/>
                <a:cs typeface="+mn-cs"/>
              </a:rPr>
              <a:t> matchings </a:t>
            </a:r>
            <a:r>
              <a:rPr lang="en-US" sz="1200" b="0" i="0" kern="1200" baseline="0" dirty="0" err="1" smtClean="0">
                <a:solidFill>
                  <a:schemeClr val="tx1"/>
                </a:solidFill>
                <a:effectLst/>
                <a:latin typeface="+mn-lt"/>
                <a:ea typeface="+mn-ea"/>
                <a:cs typeface="+mn-cs"/>
              </a:rPr>
              <a:t>mejorando</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notablemente</a:t>
            </a:r>
            <a:r>
              <a:rPr lang="en-US" sz="1200" b="0" i="0" kern="1200" baseline="0" dirty="0" smtClean="0">
                <a:solidFill>
                  <a:schemeClr val="tx1"/>
                </a:solidFill>
                <a:effectLst/>
                <a:latin typeface="+mn-lt"/>
                <a:ea typeface="+mn-ea"/>
                <a:cs typeface="+mn-cs"/>
              </a:rPr>
              <a:t> el </a:t>
            </a:r>
            <a:r>
              <a:rPr lang="en-US" sz="1200" b="0" i="0" kern="1200" baseline="0" dirty="0" err="1" smtClean="0">
                <a:solidFill>
                  <a:schemeClr val="tx1"/>
                </a:solidFill>
                <a:effectLst/>
                <a:latin typeface="+mn-lt"/>
                <a:ea typeface="+mn-ea"/>
                <a:cs typeface="+mn-cs"/>
              </a:rPr>
              <a:t>tiempo</a:t>
            </a:r>
            <a:r>
              <a:rPr lang="en-US" sz="1200" b="0" i="0" kern="1200" baseline="0" dirty="0" smtClean="0">
                <a:solidFill>
                  <a:schemeClr val="tx1"/>
                </a:solidFill>
                <a:effectLst/>
                <a:latin typeface="+mn-lt"/>
                <a:ea typeface="+mn-ea"/>
                <a:cs typeface="+mn-cs"/>
              </a:rPr>
              <a:t> de </a:t>
            </a:r>
            <a:r>
              <a:rPr lang="en-US" sz="1200" b="0" i="0" kern="1200" baseline="0" dirty="0" err="1" smtClean="0">
                <a:solidFill>
                  <a:schemeClr val="tx1"/>
                </a:solidFill>
                <a:effectLst/>
                <a:latin typeface="+mn-lt"/>
                <a:ea typeface="+mn-ea"/>
                <a:cs typeface="+mn-cs"/>
              </a:rPr>
              <a:t>busqueda</a:t>
            </a:r>
            <a:endParaRPr lang="en-US" sz="1200" b="0" i="0" kern="1200" dirty="0" smtClean="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11</a:t>
            </a:fld>
            <a:endParaRPr lang="en-US"/>
          </a:p>
        </p:txBody>
      </p:sp>
    </p:spTree>
    <p:extLst>
      <p:ext uri="{BB962C8B-B14F-4D97-AF65-F5344CB8AC3E}">
        <p14:creationId xmlns:p14="http://schemas.microsoft.com/office/powerpoint/2010/main" val="40451757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12</a:t>
            </a:fld>
            <a:endParaRPr lang="en-US"/>
          </a:p>
        </p:txBody>
      </p:sp>
    </p:spTree>
    <p:extLst>
      <p:ext uri="{BB962C8B-B14F-4D97-AF65-F5344CB8AC3E}">
        <p14:creationId xmlns:p14="http://schemas.microsoft.com/office/powerpoint/2010/main" val="42448585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200" b="0" i="0" kern="1200" dirty="0" smtClean="0">
                <a:solidFill>
                  <a:schemeClr val="tx1"/>
                </a:solidFill>
                <a:effectLst/>
                <a:latin typeface="+mn-lt"/>
                <a:ea typeface="+mn-ea"/>
                <a:cs typeface="+mn-cs"/>
              </a:rPr>
              <a:t>Hay un dropdown</a:t>
            </a:r>
            <a:r>
              <a:rPr lang="en-US" sz="1200" b="0" i="0" kern="1200" baseline="0" dirty="0" smtClean="0">
                <a:solidFill>
                  <a:schemeClr val="tx1"/>
                </a:solidFill>
                <a:effectLst/>
                <a:latin typeface="+mn-lt"/>
                <a:ea typeface="+mn-ea"/>
                <a:cs typeface="+mn-cs"/>
              </a:rPr>
              <a:t> de “</a:t>
            </a:r>
            <a:r>
              <a:rPr lang="en-US" sz="1200" b="0" i="0" kern="1200" baseline="0" dirty="0" err="1" smtClean="0">
                <a:solidFill>
                  <a:schemeClr val="tx1"/>
                </a:solidFill>
                <a:effectLst/>
                <a:latin typeface="+mn-lt"/>
                <a:ea typeface="+mn-ea"/>
                <a:cs typeface="+mn-cs"/>
              </a:rPr>
              <a:t>profundidad</a:t>
            </a:r>
            <a:r>
              <a:rPr lang="en-US" sz="1200" b="0" i="0" kern="1200" baseline="0" dirty="0" smtClean="0">
                <a:solidFill>
                  <a:schemeClr val="tx1"/>
                </a:solidFill>
                <a:effectLst/>
                <a:latin typeface="+mn-lt"/>
                <a:ea typeface="+mn-ea"/>
                <a:cs typeface="+mn-cs"/>
              </a:rPr>
              <a:t> de </a:t>
            </a:r>
            <a:r>
              <a:rPr lang="en-US" sz="1200" b="0" i="0" kern="1200" baseline="0" dirty="0" err="1" smtClean="0">
                <a:solidFill>
                  <a:schemeClr val="tx1"/>
                </a:solidFill>
                <a:effectLst/>
                <a:latin typeface="+mn-lt"/>
                <a:ea typeface="+mn-ea"/>
                <a:cs typeface="+mn-cs"/>
              </a:rPr>
              <a:t>busqueda</a:t>
            </a:r>
            <a:r>
              <a:rPr lang="en-US" sz="1200" b="0" i="0" kern="1200" baseline="0" dirty="0" smtClean="0">
                <a:solidFill>
                  <a:schemeClr val="tx1"/>
                </a:solidFill>
                <a:effectLst/>
                <a:latin typeface="+mn-lt"/>
                <a:ea typeface="+mn-ea"/>
                <a:cs typeface="+mn-cs"/>
              </a:rPr>
              <a:t>” que </a:t>
            </a:r>
            <a:r>
              <a:rPr lang="en-US" sz="1200" b="0" i="0" kern="1200" baseline="0" dirty="0" err="1" smtClean="0">
                <a:solidFill>
                  <a:schemeClr val="tx1"/>
                </a:solidFill>
                <a:effectLst/>
                <a:latin typeface="+mn-lt"/>
                <a:ea typeface="+mn-ea"/>
                <a:cs typeface="+mn-cs"/>
              </a:rPr>
              <a:t>permite</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busquedas</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anidadas</a:t>
            </a:r>
            <a:r>
              <a:rPr lang="en-US" sz="1200" b="0" i="0" kern="1200" baseline="0" dirty="0" smtClean="0">
                <a:solidFill>
                  <a:schemeClr val="tx1"/>
                </a:solidFill>
                <a:effectLst/>
                <a:latin typeface="+mn-lt"/>
                <a:ea typeface="+mn-ea"/>
                <a:cs typeface="+mn-cs"/>
              </a:rPr>
              <a:t> a X </a:t>
            </a:r>
            <a:r>
              <a:rPr lang="en-US" sz="1200" b="0" i="0" kern="1200" baseline="0" dirty="0" err="1" smtClean="0">
                <a:solidFill>
                  <a:schemeClr val="tx1"/>
                </a:solidFill>
                <a:effectLst/>
                <a:latin typeface="+mn-lt"/>
                <a:ea typeface="+mn-ea"/>
                <a:cs typeface="+mn-cs"/>
              </a:rPr>
              <a:t>niveles</a:t>
            </a:r>
            <a:r>
              <a:rPr lang="en-US" sz="1200" b="0" i="0" kern="1200" baseline="0" dirty="0" smtClean="0">
                <a:solidFill>
                  <a:schemeClr val="tx1"/>
                </a:solidFill>
                <a:effectLst/>
                <a:latin typeface="+mn-lt"/>
                <a:ea typeface="+mn-ea"/>
                <a:cs typeface="+mn-cs"/>
              </a:rPr>
              <a:t> de </a:t>
            </a:r>
            <a:r>
              <a:rPr lang="en-US" sz="1200" b="0" i="0" kern="1200" baseline="0" dirty="0" err="1" smtClean="0">
                <a:solidFill>
                  <a:schemeClr val="tx1"/>
                </a:solidFill>
                <a:effectLst/>
                <a:latin typeface="+mn-lt"/>
                <a:ea typeface="+mn-ea"/>
                <a:cs typeface="+mn-cs"/>
              </a:rPr>
              <a:t>profundidad</a:t>
            </a:r>
            <a:r>
              <a:rPr lang="en-US" sz="1200" b="0" i="0" kern="1200" baseline="0" dirty="0" smtClean="0">
                <a:solidFill>
                  <a:schemeClr val="tx1"/>
                </a:solidFill>
                <a:effectLst/>
                <a:latin typeface="+mn-lt"/>
                <a:ea typeface="+mn-ea"/>
                <a:cs typeface="+mn-cs"/>
              </a:rPr>
              <a:t> (similar a </a:t>
            </a:r>
            <a:r>
              <a:rPr lang="en-US" sz="1200" b="0" i="0" kern="1200" baseline="0" dirty="0" err="1" smtClean="0">
                <a:solidFill>
                  <a:schemeClr val="tx1"/>
                </a:solidFill>
                <a:effectLst/>
                <a:latin typeface="+mn-lt"/>
                <a:ea typeface="+mn-ea"/>
                <a:cs typeface="+mn-cs"/>
              </a:rPr>
              <a:t>los</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niveles</a:t>
            </a:r>
            <a:r>
              <a:rPr lang="en-US" sz="1200" b="0" i="0" kern="1200" baseline="0" dirty="0" smtClean="0">
                <a:solidFill>
                  <a:schemeClr val="tx1"/>
                </a:solidFill>
                <a:effectLst/>
                <a:latin typeface="+mn-lt"/>
                <a:ea typeface="+mn-ea"/>
                <a:cs typeface="+mn-cs"/>
              </a:rPr>
              <a:t> de un </a:t>
            </a:r>
            <a:r>
              <a:rPr lang="en-US" sz="1200" b="0" i="0" kern="1200" baseline="0" dirty="0" err="1" smtClean="0">
                <a:solidFill>
                  <a:schemeClr val="tx1"/>
                </a:solidFill>
                <a:effectLst/>
                <a:latin typeface="+mn-lt"/>
                <a:ea typeface="+mn-ea"/>
                <a:cs typeface="+mn-cs"/>
              </a:rPr>
              <a:t>arbol</a:t>
            </a:r>
            <a:r>
              <a:rPr lang="en-US" sz="1200" b="0" i="0" kern="1200" baseline="0" dirty="0" smtClean="0">
                <a:solidFill>
                  <a:schemeClr val="tx1"/>
                </a:solidFill>
                <a:effectLst/>
                <a:latin typeface="+mn-lt"/>
                <a:ea typeface="+mn-ea"/>
                <a:cs typeface="+mn-cs"/>
              </a:rPr>
              <a:t>).</a:t>
            </a:r>
          </a:p>
          <a:p>
            <a:r>
              <a:rPr lang="en-US" sz="1200" b="0" i="0" kern="1200" baseline="0" dirty="0" err="1" smtClean="0">
                <a:solidFill>
                  <a:schemeClr val="tx1"/>
                </a:solidFill>
                <a:effectLst/>
                <a:latin typeface="+mn-lt"/>
                <a:ea typeface="+mn-ea"/>
                <a:cs typeface="+mn-cs"/>
              </a:rPr>
              <a:t>Esto</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permite</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determinar</a:t>
            </a:r>
            <a:r>
              <a:rPr lang="en-US" sz="1200" b="0" i="0" kern="1200" baseline="0" dirty="0" smtClean="0">
                <a:solidFill>
                  <a:schemeClr val="tx1"/>
                </a:solidFill>
                <a:effectLst/>
                <a:latin typeface="+mn-lt"/>
                <a:ea typeface="+mn-ea"/>
                <a:cs typeface="+mn-cs"/>
              </a:rPr>
              <a:t> a </a:t>
            </a:r>
            <a:r>
              <a:rPr lang="en-US" sz="1200" b="0" i="0" kern="1200" baseline="0" dirty="0" err="1" smtClean="0">
                <a:solidFill>
                  <a:schemeClr val="tx1"/>
                </a:solidFill>
                <a:effectLst/>
                <a:latin typeface="+mn-lt"/>
                <a:ea typeface="+mn-ea"/>
                <a:cs typeface="+mn-cs"/>
              </a:rPr>
              <a:t>cuantos</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niveles</a:t>
            </a:r>
            <a:r>
              <a:rPr lang="en-US" sz="1200" b="0" i="0" kern="1200" baseline="0" dirty="0" smtClean="0">
                <a:solidFill>
                  <a:schemeClr val="tx1"/>
                </a:solidFill>
                <a:effectLst/>
                <a:latin typeface="+mn-lt"/>
                <a:ea typeface="+mn-ea"/>
                <a:cs typeface="+mn-cs"/>
              </a:rPr>
              <a:t> de </a:t>
            </a:r>
            <a:r>
              <a:rPr lang="en-US" sz="1200" b="0" i="0" kern="1200" baseline="0" dirty="0" err="1" smtClean="0">
                <a:solidFill>
                  <a:schemeClr val="tx1"/>
                </a:solidFill>
                <a:effectLst/>
                <a:latin typeface="+mn-lt"/>
                <a:ea typeface="+mn-ea"/>
                <a:cs typeface="+mn-cs"/>
              </a:rPr>
              <a:t>profundidad</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llevar</a:t>
            </a:r>
            <a:r>
              <a:rPr lang="en-US" sz="1200" b="0" i="0" kern="1200" baseline="0" dirty="0" smtClean="0">
                <a:solidFill>
                  <a:schemeClr val="tx1"/>
                </a:solidFill>
                <a:effectLst/>
                <a:latin typeface="+mn-lt"/>
                <a:ea typeface="+mn-ea"/>
                <a:cs typeface="+mn-cs"/>
              </a:rPr>
              <a:t> la </a:t>
            </a:r>
            <a:r>
              <a:rPr lang="en-US" sz="1200" b="0" i="0" kern="1200" baseline="0" dirty="0" err="1" smtClean="0">
                <a:solidFill>
                  <a:schemeClr val="tx1"/>
                </a:solidFill>
                <a:effectLst/>
                <a:latin typeface="+mn-lt"/>
                <a:ea typeface="+mn-ea"/>
                <a:cs typeface="+mn-cs"/>
              </a:rPr>
              <a:t>busqueda</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esto</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influirá</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en</a:t>
            </a:r>
            <a:r>
              <a:rPr lang="en-US" sz="1200" b="0" i="0" kern="1200" baseline="0" dirty="0" smtClean="0">
                <a:solidFill>
                  <a:schemeClr val="tx1"/>
                </a:solidFill>
                <a:effectLst/>
                <a:latin typeface="+mn-lt"/>
                <a:ea typeface="+mn-ea"/>
                <a:cs typeface="+mn-cs"/>
              </a:rPr>
              <a:t> que tan </a:t>
            </a:r>
            <a:r>
              <a:rPr lang="en-US" sz="1200" b="0" i="0" kern="1200" baseline="0" dirty="0" err="1" smtClean="0">
                <a:solidFill>
                  <a:schemeClr val="tx1"/>
                </a:solidFill>
                <a:effectLst/>
                <a:latin typeface="+mn-lt"/>
                <a:ea typeface="+mn-ea"/>
                <a:cs typeface="+mn-cs"/>
              </a:rPr>
              <a:t>corto</a:t>
            </a:r>
            <a:r>
              <a:rPr lang="en-US" sz="1200" b="0" i="0" kern="1200" baseline="0" dirty="0" smtClean="0">
                <a:solidFill>
                  <a:schemeClr val="tx1"/>
                </a:solidFill>
                <a:effectLst/>
                <a:latin typeface="+mn-lt"/>
                <a:ea typeface="+mn-ea"/>
                <a:cs typeface="+mn-cs"/>
              </a:rPr>
              <a:t> o largo sea el </a:t>
            </a:r>
            <a:r>
              <a:rPr lang="en-US" sz="1200" b="0" i="0" kern="1200" baseline="0" dirty="0" err="1" smtClean="0">
                <a:solidFill>
                  <a:schemeClr val="tx1"/>
                </a:solidFill>
                <a:effectLst/>
                <a:latin typeface="+mn-lt"/>
                <a:ea typeface="+mn-ea"/>
                <a:cs typeface="+mn-cs"/>
              </a:rPr>
              <a:t>proceso</a:t>
            </a:r>
            <a:r>
              <a:rPr lang="en-US" sz="1200" b="0" i="0" kern="1200" baseline="0" dirty="0" smtClean="0">
                <a:solidFill>
                  <a:schemeClr val="tx1"/>
                </a:solidFill>
                <a:effectLst/>
                <a:latin typeface="+mn-lt"/>
                <a:ea typeface="+mn-ea"/>
                <a:cs typeface="+mn-cs"/>
              </a:rPr>
              <a:t> de </a:t>
            </a:r>
            <a:r>
              <a:rPr lang="en-US" sz="1200" b="0" i="0" kern="1200" baseline="0" dirty="0" err="1" smtClean="0">
                <a:solidFill>
                  <a:schemeClr val="tx1"/>
                </a:solidFill>
                <a:effectLst/>
                <a:latin typeface="+mn-lt"/>
                <a:ea typeface="+mn-ea"/>
                <a:cs typeface="+mn-cs"/>
              </a:rPr>
              <a:t>búsqueda</a:t>
            </a:r>
            <a:endParaRPr lang="en-US" sz="1200" b="0" i="0" kern="1200" baseline="0" dirty="0" smtClean="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13</a:t>
            </a:fld>
            <a:endParaRPr lang="en-US"/>
          </a:p>
        </p:txBody>
      </p:sp>
    </p:spTree>
    <p:extLst>
      <p:ext uri="{BB962C8B-B14F-4D97-AF65-F5344CB8AC3E}">
        <p14:creationId xmlns:p14="http://schemas.microsoft.com/office/powerpoint/2010/main" val="23938586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smtClean="0"/>
              <a:t>Cuantas</a:t>
            </a:r>
            <a:r>
              <a:rPr lang="es-AR" baseline="0" dirty="0" smtClean="0"/>
              <a:t> veces nos hicimos esta pregunta, llenando nuestro código de BP para intentar determinar la causa de nuestros errores</a:t>
            </a:r>
            <a:endParaRPr lang="es-AR" dirty="0" smtClean="0"/>
          </a:p>
          <a:p>
            <a:r>
              <a:rPr lang="es-AR" dirty="0" smtClean="0"/>
              <a:t>De la mano</a:t>
            </a:r>
            <a:r>
              <a:rPr lang="es-AR" baseline="0" dirty="0" smtClean="0"/>
              <a:t> de la búsqueda de variables, llega esta útil funcionalidad que nos va a permitir detectar los momentos en que cambian nuestras variables</a:t>
            </a:r>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14</a:t>
            </a:fld>
            <a:endParaRPr lang="en-US"/>
          </a:p>
        </p:txBody>
      </p:sp>
    </p:spTree>
    <p:extLst>
      <p:ext uri="{BB962C8B-B14F-4D97-AF65-F5344CB8AC3E}">
        <p14:creationId xmlns:p14="http://schemas.microsoft.com/office/powerpoint/2010/main" val="119185821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15</a:t>
            </a:fld>
            <a:endParaRPr lang="en-US"/>
          </a:p>
        </p:txBody>
      </p:sp>
    </p:spTree>
    <p:extLst>
      <p:ext uri="{BB962C8B-B14F-4D97-AF65-F5344CB8AC3E}">
        <p14:creationId xmlns:p14="http://schemas.microsoft.com/office/powerpoint/2010/main" val="11118710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16</a:t>
            </a:fld>
            <a:endParaRPr lang="en-US"/>
          </a:p>
        </p:txBody>
      </p:sp>
    </p:spTree>
    <p:extLst>
      <p:ext uri="{BB962C8B-B14F-4D97-AF65-F5344CB8AC3E}">
        <p14:creationId xmlns:p14="http://schemas.microsoft.com/office/powerpoint/2010/main" val="8873286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smtClean="0"/>
              <a:t>Queremos saber en qué momento una propiedad cambia,</a:t>
            </a:r>
            <a:r>
              <a:rPr lang="es-AR" baseline="0" dirty="0" smtClean="0"/>
              <a:t> y seguramente no cambia en el mismo archivo .</a:t>
            </a:r>
          </a:p>
          <a:p>
            <a:r>
              <a:rPr lang="es-AR" baseline="0" dirty="0" smtClean="0"/>
              <a:t>Con el data </a:t>
            </a:r>
            <a:r>
              <a:rPr lang="es-AR" baseline="0" dirty="0" err="1" smtClean="0"/>
              <a:t>brakpoint</a:t>
            </a:r>
            <a:r>
              <a:rPr lang="es-AR" baseline="0" dirty="0" smtClean="0"/>
              <a:t> el </a:t>
            </a:r>
            <a:r>
              <a:rPr lang="es-AR" baseline="0" dirty="0" err="1" smtClean="0"/>
              <a:t>debuggeo</a:t>
            </a:r>
            <a:r>
              <a:rPr lang="es-AR" baseline="0" dirty="0" smtClean="0"/>
              <a:t> se detiene en la línea posterior que se produce el cambio</a:t>
            </a:r>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17</a:t>
            </a:fld>
            <a:endParaRPr lang="en-US"/>
          </a:p>
        </p:txBody>
      </p:sp>
    </p:spTree>
    <p:extLst>
      <p:ext uri="{BB962C8B-B14F-4D97-AF65-F5344CB8AC3E}">
        <p14:creationId xmlns:p14="http://schemas.microsoft.com/office/powerpoint/2010/main" val="3149635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200" b="0" i="0" kern="1200" dirty="0" smtClean="0">
                <a:solidFill>
                  <a:schemeClr val="tx1"/>
                </a:solidFill>
                <a:effectLst/>
                <a:latin typeface="+mn-lt"/>
                <a:ea typeface="+mn-ea"/>
                <a:cs typeface="+mn-cs"/>
              </a:rPr>
              <a:t>El breakpoint se </a:t>
            </a:r>
            <a:r>
              <a:rPr lang="en-US" sz="1200" b="0" i="0" kern="1200" dirty="0" err="1" smtClean="0">
                <a:solidFill>
                  <a:schemeClr val="tx1"/>
                </a:solidFill>
                <a:effectLst/>
                <a:latin typeface="+mn-lt"/>
                <a:ea typeface="+mn-ea"/>
                <a:cs typeface="+mn-cs"/>
              </a:rPr>
              <a:t>detendrá</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cuando</a:t>
            </a:r>
            <a:r>
              <a:rPr lang="en-US" sz="1200" b="0" i="0" kern="1200" dirty="0" smtClean="0">
                <a:solidFill>
                  <a:schemeClr val="tx1"/>
                </a:solidFill>
                <a:effectLst/>
                <a:latin typeface="+mn-lt"/>
                <a:ea typeface="+mn-ea"/>
                <a:cs typeface="+mn-cs"/>
              </a:rPr>
              <a:t> la </a:t>
            </a:r>
            <a:r>
              <a:rPr lang="en-US" sz="1200" b="0" i="0" kern="1200" dirty="0" err="1" smtClean="0">
                <a:solidFill>
                  <a:schemeClr val="tx1"/>
                </a:solidFill>
                <a:effectLst/>
                <a:latin typeface="+mn-lt"/>
                <a:ea typeface="+mn-ea"/>
                <a:cs typeface="+mn-cs"/>
              </a:rPr>
              <a:t>propiedad</a:t>
            </a:r>
            <a:r>
              <a:rPr lang="en-US" sz="1200" b="0" i="0" kern="1200" dirty="0" smtClean="0">
                <a:solidFill>
                  <a:schemeClr val="tx1"/>
                </a:solidFill>
                <a:effectLst/>
                <a:latin typeface="+mn-lt"/>
                <a:ea typeface="+mn-ea"/>
                <a:cs typeface="+mn-cs"/>
              </a:rPr>
              <a:t> que </a:t>
            </a:r>
            <a:r>
              <a:rPr lang="en-US" sz="1200" b="0" i="0" kern="1200" dirty="0" err="1" smtClean="0">
                <a:solidFill>
                  <a:schemeClr val="tx1"/>
                </a:solidFill>
                <a:effectLst/>
                <a:latin typeface="+mn-lt"/>
                <a:ea typeface="+mn-ea"/>
                <a:cs typeface="+mn-cs"/>
              </a:rPr>
              <a:t>referencia</a:t>
            </a:r>
            <a:r>
              <a:rPr lang="en-US" sz="1200" b="0" i="0" kern="1200" dirty="0" smtClean="0">
                <a:solidFill>
                  <a:schemeClr val="tx1"/>
                </a:solidFill>
                <a:effectLst/>
                <a:latin typeface="+mn-lt"/>
                <a:ea typeface="+mn-ea"/>
                <a:cs typeface="+mn-cs"/>
              </a:rPr>
              <a:t> al </a:t>
            </a:r>
            <a:r>
              <a:rPr lang="en-US" sz="1200" b="0" i="0" kern="1200" dirty="0" err="1" smtClean="0">
                <a:solidFill>
                  <a:schemeClr val="tx1"/>
                </a:solidFill>
                <a:effectLst/>
                <a:latin typeface="+mn-lt"/>
                <a:ea typeface="+mn-ea"/>
                <a:cs typeface="+mn-cs"/>
              </a:rPr>
              <a:t>objecto</a:t>
            </a:r>
            <a:r>
              <a:rPr lang="en-US" sz="1200" b="0" i="0" kern="1200" dirty="0" smtClean="0">
                <a:solidFill>
                  <a:schemeClr val="tx1"/>
                </a:solidFill>
                <a:effectLst/>
                <a:latin typeface="+mn-lt"/>
                <a:ea typeface="+mn-ea"/>
                <a:cs typeface="+mn-cs"/>
              </a:rPr>
              <a:t> cambia,</a:t>
            </a:r>
            <a:r>
              <a:rPr lang="en-US" sz="1200" b="0" i="0" kern="1200" baseline="0" dirty="0" smtClean="0">
                <a:solidFill>
                  <a:schemeClr val="tx1"/>
                </a:solidFill>
                <a:effectLst/>
                <a:latin typeface="+mn-lt"/>
                <a:ea typeface="+mn-ea"/>
                <a:cs typeface="+mn-cs"/>
              </a:rPr>
              <a:t> no el </a:t>
            </a:r>
            <a:r>
              <a:rPr lang="en-US" sz="1200" b="0" i="0" kern="1200" baseline="0" dirty="0" err="1" smtClean="0">
                <a:solidFill>
                  <a:schemeClr val="tx1"/>
                </a:solidFill>
                <a:effectLst/>
                <a:latin typeface="+mn-lt"/>
                <a:ea typeface="+mn-ea"/>
                <a:cs typeface="+mn-cs"/>
              </a:rPr>
              <a:t>contenido</a:t>
            </a:r>
            <a:r>
              <a:rPr lang="en-US" sz="1200" b="0" i="0" kern="1200" baseline="0" dirty="0" smtClean="0">
                <a:solidFill>
                  <a:schemeClr val="tx1"/>
                </a:solidFill>
                <a:effectLst/>
                <a:latin typeface="+mn-lt"/>
                <a:ea typeface="+mn-ea"/>
                <a:cs typeface="+mn-cs"/>
              </a:rPr>
              <a:t> del </a:t>
            </a:r>
            <a:r>
              <a:rPr lang="en-US" sz="1200" b="0" i="0" kern="1200" baseline="0" dirty="0" err="1" smtClean="0">
                <a:solidFill>
                  <a:schemeClr val="tx1"/>
                </a:solidFill>
                <a:effectLst/>
                <a:latin typeface="+mn-lt"/>
                <a:ea typeface="+mn-ea"/>
                <a:cs typeface="+mn-cs"/>
              </a:rPr>
              <a:t>objeto</a:t>
            </a:r>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s-419" sz="1200" b="0" i="0" kern="1200" dirty="0" smtClean="0">
                <a:solidFill>
                  <a:schemeClr val="tx1"/>
                </a:solidFill>
                <a:effectLst/>
                <a:latin typeface="+mn-lt"/>
                <a:ea typeface="+mn-ea"/>
                <a:cs typeface="+mn-cs"/>
              </a:rPr>
              <a:t>llamar a la función </a:t>
            </a:r>
            <a:r>
              <a:rPr lang="es-419" sz="1200" b="0" i="0" kern="1200" dirty="0" err="1" smtClean="0">
                <a:solidFill>
                  <a:schemeClr val="tx1"/>
                </a:solidFill>
                <a:effectLst/>
                <a:latin typeface="+mn-lt"/>
                <a:ea typeface="+mn-ea"/>
                <a:cs typeface="+mn-cs"/>
              </a:rPr>
              <a:t>toEdit</a:t>
            </a:r>
            <a:r>
              <a:rPr lang="es-419" sz="1200" b="0" i="0" kern="1200" dirty="0" smtClean="0">
                <a:solidFill>
                  <a:schemeClr val="tx1"/>
                </a:solidFill>
                <a:effectLst/>
                <a:latin typeface="+mn-lt"/>
                <a:ea typeface="+mn-ea"/>
                <a:cs typeface="+mn-cs"/>
              </a:rPr>
              <a:t>._</a:t>
            </a:r>
            <a:r>
              <a:rPr lang="es-419" sz="1200" b="0" i="0" kern="1200" dirty="0" err="1" smtClean="0">
                <a:solidFill>
                  <a:schemeClr val="tx1"/>
                </a:solidFill>
                <a:effectLst/>
                <a:latin typeface="+mn-lt"/>
                <a:ea typeface="+mn-ea"/>
                <a:cs typeface="+mn-cs"/>
              </a:rPr>
              <a:t>artist.ChangeName</a:t>
            </a:r>
            <a:r>
              <a:rPr lang="es-419" sz="1200" b="0" i="0" kern="1200" dirty="0" smtClean="0">
                <a:solidFill>
                  <a:schemeClr val="tx1"/>
                </a:solidFill>
                <a:effectLst/>
                <a:latin typeface="+mn-lt"/>
                <a:ea typeface="+mn-ea"/>
                <a:cs typeface="+mn-cs"/>
              </a:rPr>
              <a:t> () no causó un punto de interrupción porque estaba modificando una propiedad (Nombre) dentro de la propiedad del artista de la canción. En contraste, el punto de interrupción de los datos llega cuando a la propiedad _</a:t>
            </a:r>
            <a:r>
              <a:rPr lang="es-419" sz="1200" b="0" i="0" kern="1200" dirty="0" err="1" smtClean="0">
                <a:solidFill>
                  <a:schemeClr val="tx1"/>
                </a:solidFill>
                <a:effectLst/>
                <a:latin typeface="+mn-lt"/>
                <a:ea typeface="+mn-ea"/>
                <a:cs typeface="+mn-cs"/>
              </a:rPr>
              <a:t>artist</a:t>
            </a:r>
            <a:r>
              <a:rPr lang="es-419" sz="1200" b="0" i="0" kern="1200" dirty="0" smtClean="0">
                <a:solidFill>
                  <a:schemeClr val="tx1"/>
                </a:solidFill>
                <a:effectLst/>
                <a:latin typeface="+mn-lt"/>
                <a:ea typeface="+mn-ea"/>
                <a:cs typeface="+mn-cs"/>
              </a:rPr>
              <a:t> se le asigna una referencia a un nuevo objeto.</a:t>
            </a:r>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18</a:t>
            </a:fld>
            <a:endParaRPr lang="en-US"/>
          </a:p>
        </p:txBody>
      </p:sp>
    </p:spTree>
    <p:extLst>
      <p:ext uri="{BB962C8B-B14F-4D97-AF65-F5344CB8AC3E}">
        <p14:creationId xmlns:p14="http://schemas.microsoft.com/office/powerpoint/2010/main" val="5742350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19</a:t>
            </a:fld>
            <a:endParaRPr lang="en-US"/>
          </a:p>
        </p:txBody>
      </p:sp>
    </p:spTree>
    <p:extLst>
      <p:ext uri="{BB962C8B-B14F-4D97-AF65-F5344CB8AC3E}">
        <p14:creationId xmlns:p14="http://schemas.microsoft.com/office/powerpoint/2010/main" val="13933063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Popular, </a:t>
            </a:r>
            <a:r>
              <a:rPr lang="en-US" dirty="0" err="1"/>
              <a:t>Poderoso</a:t>
            </a:r>
            <a:r>
              <a:rPr lang="en-US" dirty="0"/>
              <a:t>, </a:t>
            </a:r>
            <a:r>
              <a:rPr lang="en-US" dirty="0" err="1"/>
              <a:t>Librerias</a:t>
            </a:r>
            <a:r>
              <a:rPr lang="en-US" dirty="0"/>
              <a:t> Gratis!</a:t>
            </a:r>
          </a:p>
          <a:p>
            <a:endParaRPr lang="es-AR" dirty="0"/>
          </a:p>
          <a:p>
            <a:endParaRPr lang="es-AR" dirty="0"/>
          </a:p>
        </p:txBody>
      </p:sp>
      <p:sp>
        <p:nvSpPr>
          <p:cNvPr id="4" name="Slide Number Placeholder 3"/>
          <p:cNvSpPr>
            <a:spLocks noGrp="1"/>
          </p:cNvSpPr>
          <p:nvPr>
            <p:ph type="sldNum" sz="quarter" idx="5"/>
          </p:nvPr>
        </p:nvSpPr>
        <p:spPr/>
        <p:txBody>
          <a:bodyPr/>
          <a:lstStyle/>
          <a:p>
            <a:fld id="{608CE166-8608-41F4-9732-2FD30E8F74EE}" type="slidenum">
              <a:rPr lang="en-US" smtClean="0"/>
              <a:t>2</a:t>
            </a:fld>
            <a:endParaRPr lang="en-US"/>
          </a:p>
        </p:txBody>
      </p:sp>
    </p:spTree>
    <p:extLst>
      <p:ext uri="{BB962C8B-B14F-4D97-AF65-F5344CB8AC3E}">
        <p14:creationId xmlns:p14="http://schemas.microsoft.com/office/powerpoint/2010/main" val="385810955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20</a:t>
            </a:fld>
            <a:endParaRPr lang="en-US"/>
          </a:p>
        </p:txBody>
      </p:sp>
    </p:spTree>
    <p:extLst>
      <p:ext uri="{BB962C8B-B14F-4D97-AF65-F5344CB8AC3E}">
        <p14:creationId xmlns:p14="http://schemas.microsoft.com/office/powerpoint/2010/main" val="224327777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21</a:t>
            </a:fld>
            <a:endParaRPr lang="en-US"/>
          </a:p>
        </p:txBody>
      </p:sp>
    </p:spTree>
    <p:extLst>
      <p:ext uri="{BB962C8B-B14F-4D97-AF65-F5344CB8AC3E}">
        <p14:creationId xmlns:p14="http://schemas.microsoft.com/office/powerpoint/2010/main" val="39966328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22</a:t>
            </a:fld>
            <a:endParaRPr lang="en-US"/>
          </a:p>
        </p:txBody>
      </p:sp>
    </p:spTree>
    <p:extLst>
      <p:ext uri="{BB962C8B-B14F-4D97-AF65-F5344CB8AC3E}">
        <p14:creationId xmlns:p14="http://schemas.microsoft.com/office/powerpoint/2010/main" val="19369409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419" sz="1200" b="0" i="0" kern="1200" dirty="0" smtClean="0">
                <a:solidFill>
                  <a:schemeClr val="tx1"/>
                </a:solidFill>
                <a:effectLst/>
                <a:latin typeface="+mn-lt"/>
                <a:ea typeface="+mn-ea"/>
                <a:cs typeface="+mn-cs"/>
              </a:rPr>
              <a:t>Si tiene un pequeño conjunto de arreglos que aplica con frecuencia mientras codifica, puede configurar perfiles para abordar estas diferentes tareas.</a:t>
            </a:r>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23</a:t>
            </a:fld>
            <a:endParaRPr lang="en-US"/>
          </a:p>
        </p:txBody>
      </p:sp>
    </p:spTree>
    <p:extLst>
      <p:ext uri="{BB962C8B-B14F-4D97-AF65-F5344CB8AC3E}">
        <p14:creationId xmlns:p14="http://schemas.microsoft.com/office/powerpoint/2010/main" val="4065021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24</a:t>
            </a:fld>
            <a:endParaRPr lang="en-US"/>
          </a:p>
        </p:txBody>
      </p:sp>
    </p:spTree>
    <p:extLst>
      <p:ext uri="{BB962C8B-B14F-4D97-AF65-F5344CB8AC3E}">
        <p14:creationId xmlns:p14="http://schemas.microsoft.com/office/powerpoint/2010/main" val="25347771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25</a:t>
            </a:fld>
            <a:endParaRPr lang="en-US"/>
          </a:p>
        </p:txBody>
      </p:sp>
    </p:spTree>
    <p:extLst>
      <p:ext uri="{BB962C8B-B14F-4D97-AF65-F5344CB8AC3E}">
        <p14:creationId xmlns:p14="http://schemas.microsoft.com/office/powerpoint/2010/main" val="32410823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26</a:t>
            </a:fld>
            <a:endParaRPr lang="en-US"/>
          </a:p>
        </p:txBody>
      </p:sp>
    </p:spTree>
    <p:extLst>
      <p:ext uri="{BB962C8B-B14F-4D97-AF65-F5344CB8AC3E}">
        <p14:creationId xmlns:p14="http://schemas.microsoft.com/office/powerpoint/2010/main" val="41083822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27</a:t>
            </a:fld>
            <a:endParaRPr lang="en-US"/>
          </a:p>
        </p:txBody>
      </p:sp>
    </p:spTree>
    <p:extLst>
      <p:ext uri="{BB962C8B-B14F-4D97-AF65-F5344CB8AC3E}">
        <p14:creationId xmlns:p14="http://schemas.microsoft.com/office/powerpoint/2010/main" val="20547382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28</a:t>
            </a:fld>
            <a:endParaRPr lang="en-US"/>
          </a:p>
        </p:txBody>
      </p:sp>
    </p:spTree>
    <p:extLst>
      <p:ext uri="{BB962C8B-B14F-4D97-AF65-F5344CB8AC3E}">
        <p14:creationId xmlns:p14="http://schemas.microsoft.com/office/powerpoint/2010/main" val="32195777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p:txBody>
      </p:sp>
      <p:sp>
        <p:nvSpPr>
          <p:cNvPr id="4" name="Marcador de número de diapositiva 3"/>
          <p:cNvSpPr>
            <a:spLocks noGrp="1"/>
          </p:cNvSpPr>
          <p:nvPr>
            <p:ph type="sldNum" sz="quarter" idx="10"/>
          </p:nvPr>
        </p:nvSpPr>
        <p:spPr/>
        <p:txBody>
          <a:bodyPr/>
          <a:lstStyle/>
          <a:p>
            <a:fld id="{608CE166-8608-41F4-9732-2FD30E8F74EE}" type="slidenum">
              <a:rPr lang="en-US" smtClean="0"/>
              <a:t>29</a:t>
            </a:fld>
            <a:endParaRPr lang="en-US"/>
          </a:p>
        </p:txBody>
      </p:sp>
    </p:spTree>
    <p:extLst>
      <p:ext uri="{BB962C8B-B14F-4D97-AF65-F5344CB8AC3E}">
        <p14:creationId xmlns:p14="http://schemas.microsoft.com/office/powerpoint/2010/main" val="3335895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smtClean="0"/>
              <a:t>Algunas</a:t>
            </a:r>
            <a:r>
              <a:rPr lang="es-AR" baseline="0" dirty="0" smtClean="0"/>
              <a:t> ya las fueron comentando mis compañeros…</a:t>
            </a:r>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3</a:t>
            </a:fld>
            <a:endParaRPr lang="en-US"/>
          </a:p>
        </p:txBody>
      </p:sp>
    </p:spTree>
    <p:extLst>
      <p:ext uri="{BB962C8B-B14F-4D97-AF65-F5344CB8AC3E}">
        <p14:creationId xmlns:p14="http://schemas.microsoft.com/office/powerpoint/2010/main" val="282249483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30</a:t>
            </a:fld>
            <a:endParaRPr lang="en-US"/>
          </a:p>
        </p:txBody>
      </p:sp>
    </p:spTree>
    <p:extLst>
      <p:ext uri="{BB962C8B-B14F-4D97-AF65-F5344CB8AC3E}">
        <p14:creationId xmlns:p14="http://schemas.microsoft.com/office/powerpoint/2010/main" val="3276241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smtClean="0"/>
              <a:t>Ventana</a:t>
            </a:r>
            <a:r>
              <a:rPr lang="es-AR" baseline="0" dirty="0" smtClean="0"/>
              <a:t> de inicio renovada..</a:t>
            </a:r>
          </a:p>
          <a:p>
            <a:r>
              <a:rPr lang="es-AR" baseline="0" dirty="0" smtClean="0"/>
              <a:t>Mucha más rápida que el VS 2017</a:t>
            </a:r>
          </a:p>
          <a:p>
            <a:r>
              <a:rPr lang="es-AR" baseline="0" dirty="0" smtClean="0"/>
              <a:t>En esta nueva versión VS bloquea las extensiones que se </a:t>
            </a:r>
            <a:r>
              <a:rPr lang="es-AR" baseline="0" dirty="0" err="1" smtClean="0"/>
              <a:t>autocargan</a:t>
            </a:r>
            <a:r>
              <a:rPr lang="es-AR" baseline="0" dirty="0" smtClean="0"/>
              <a:t> al inicio para favorecer un arranque y carga de soluciones mas </a:t>
            </a:r>
            <a:r>
              <a:rPr lang="es-AR" baseline="0" dirty="0" err="1" smtClean="0"/>
              <a:t>rapido</a:t>
            </a:r>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4</a:t>
            </a:fld>
            <a:endParaRPr lang="en-US"/>
          </a:p>
        </p:txBody>
      </p:sp>
    </p:spTree>
    <p:extLst>
      <p:ext uri="{BB962C8B-B14F-4D97-AF65-F5344CB8AC3E}">
        <p14:creationId xmlns:p14="http://schemas.microsoft.com/office/powerpoint/2010/main" val="1946718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smtClean="0"/>
              <a:t>Antes</a:t>
            </a:r>
            <a:r>
              <a:rPr lang="es-AR" baseline="0" dirty="0" smtClean="0"/>
              <a:t> o teníamos que o bien </a:t>
            </a:r>
            <a:r>
              <a:rPr lang="es-AR" baseline="0" dirty="0" err="1" smtClean="0"/>
              <a:t>commitear</a:t>
            </a:r>
            <a:r>
              <a:rPr lang="es-AR" baseline="0" dirty="0" smtClean="0"/>
              <a:t> los cambios o bien ir al CMD para hacer </a:t>
            </a:r>
            <a:r>
              <a:rPr lang="es-AR" baseline="0" dirty="0" err="1" smtClean="0"/>
              <a:t>stash</a:t>
            </a:r>
            <a:endParaRPr lang="es-AR" baseline="0" dirty="0" smtClean="0"/>
          </a:p>
          <a:p>
            <a:r>
              <a:rPr lang="es-AR" baseline="0" dirty="0" smtClean="0"/>
              <a:t>…….</a:t>
            </a:r>
          </a:p>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smtClean="0">
                <a:gradFill>
                  <a:gsLst>
                    <a:gs pos="2917">
                      <a:schemeClr val="tx1"/>
                    </a:gs>
                    <a:gs pos="30000">
                      <a:schemeClr val="tx1"/>
                    </a:gs>
                  </a:gsLst>
                  <a:lin ang="5400000" scaled="0"/>
                </a:gradFill>
              </a:rPr>
              <a:t>Ahora nos evitamos el intercambio entre la IDE y el GIT CMD</a:t>
            </a:r>
            <a:endParaRPr lang="es-AR" sz="1100" dirty="0" smtClean="0">
              <a:gradFill>
                <a:gsLst>
                  <a:gs pos="2917">
                    <a:schemeClr val="tx1"/>
                  </a:gs>
                  <a:gs pos="30000">
                    <a:schemeClr val="tx1"/>
                  </a:gs>
                </a:gsLst>
                <a:lin ang="5400000" scaled="0"/>
              </a:gradFill>
            </a:endParaRPr>
          </a:p>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5</a:t>
            </a:fld>
            <a:endParaRPr lang="en-US"/>
          </a:p>
        </p:txBody>
      </p:sp>
    </p:spTree>
    <p:extLst>
      <p:ext uri="{BB962C8B-B14F-4D97-AF65-F5344CB8AC3E}">
        <p14:creationId xmlns:p14="http://schemas.microsoft.com/office/powerpoint/2010/main" val="35208676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smtClean="0"/>
              <a:t>Antes</a:t>
            </a:r>
            <a:r>
              <a:rPr lang="es-AR" baseline="0" dirty="0" smtClean="0"/>
              <a:t> o teníamos que o bien </a:t>
            </a:r>
            <a:r>
              <a:rPr lang="es-AR" baseline="0" dirty="0" err="1" smtClean="0"/>
              <a:t>commitear</a:t>
            </a:r>
            <a:r>
              <a:rPr lang="es-AR" baseline="0" dirty="0" smtClean="0"/>
              <a:t> los cambios o bien ir al CMD para hacer </a:t>
            </a:r>
            <a:r>
              <a:rPr lang="es-AR" baseline="0" dirty="0" err="1" smtClean="0"/>
              <a:t>stash</a:t>
            </a:r>
            <a:endParaRPr lang="es-AR" baseline="0" dirty="0" smtClean="0"/>
          </a:p>
          <a:p>
            <a:r>
              <a:rPr lang="es-AR" baseline="0" dirty="0" smtClean="0"/>
              <a:t>…….</a:t>
            </a:r>
          </a:p>
          <a:p>
            <a:pPr marL="0" marR="0" lvl="0" indent="0" algn="l" defTabSz="914400" rtl="0" eaLnBrk="1" fontAlgn="auto" latinLnBrk="0" hangingPunct="1">
              <a:lnSpc>
                <a:spcPct val="100000"/>
              </a:lnSpc>
              <a:spcBef>
                <a:spcPts val="0"/>
              </a:spcBef>
              <a:spcAft>
                <a:spcPts val="0"/>
              </a:spcAft>
              <a:buClrTx/>
              <a:buSzTx/>
              <a:buFontTx/>
              <a:buNone/>
              <a:tabLst/>
              <a:defRPr/>
            </a:pPr>
            <a:r>
              <a:rPr lang="es-AR" sz="1200" dirty="0" smtClean="0">
                <a:gradFill>
                  <a:gsLst>
                    <a:gs pos="2917">
                      <a:schemeClr val="tx1"/>
                    </a:gs>
                    <a:gs pos="30000">
                      <a:schemeClr val="tx1"/>
                    </a:gs>
                  </a:gsLst>
                  <a:lin ang="5400000" scaled="0"/>
                </a:gradFill>
              </a:rPr>
              <a:t>Ahora nos evitamos el intercambio entre la IDE y el GIT CMD</a:t>
            </a:r>
            <a:endParaRPr lang="es-AR" sz="1100" dirty="0" smtClean="0">
              <a:gradFill>
                <a:gsLst>
                  <a:gs pos="2917">
                    <a:schemeClr val="tx1"/>
                  </a:gs>
                  <a:gs pos="30000">
                    <a:schemeClr val="tx1"/>
                  </a:gs>
                </a:gsLst>
                <a:lin ang="5400000" scaled="0"/>
              </a:gradFill>
            </a:endParaRPr>
          </a:p>
          <a:p>
            <a:endParaRPr lang="es-AR" baseline="0" dirty="0" smtClean="0"/>
          </a:p>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6</a:t>
            </a:fld>
            <a:endParaRPr lang="en-US"/>
          </a:p>
        </p:txBody>
      </p:sp>
    </p:spTree>
    <p:extLst>
      <p:ext uri="{BB962C8B-B14F-4D97-AF65-F5344CB8AC3E}">
        <p14:creationId xmlns:p14="http://schemas.microsoft.com/office/powerpoint/2010/main" val="37378790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200" b="0" i="0" kern="1200" dirty="0" smtClean="0">
                <a:solidFill>
                  <a:schemeClr val="tx1"/>
                </a:solidFill>
                <a:effectLst/>
                <a:latin typeface="+mn-lt"/>
                <a:ea typeface="+mn-ea"/>
                <a:cs typeface="+mn-cs"/>
              </a:rPr>
              <a:t>La mayor</a:t>
            </a:r>
            <a:r>
              <a:rPr lang="en-US" sz="1200" b="0" i="0" kern="1200" baseline="0" dirty="0" smtClean="0">
                <a:solidFill>
                  <a:schemeClr val="tx1"/>
                </a:solidFill>
                <a:effectLst/>
                <a:latin typeface="+mn-lt"/>
                <a:ea typeface="+mn-ea"/>
                <a:cs typeface="+mn-cs"/>
              </a:rPr>
              <a:t> parte del </a:t>
            </a:r>
            <a:r>
              <a:rPr lang="en-US" sz="1200" b="0" i="0" kern="1200" baseline="0" dirty="0" err="1" smtClean="0">
                <a:solidFill>
                  <a:schemeClr val="tx1"/>
                </a:solidFill>
                <a:effectLst/>
                <a:latin typeface="+mn-lt"/>
                <a:ea typeface="+mn-ea"/>
                <a:cs typeface="+mn-cs"/>
              </a:rPr>
              <a:t>consumo</a:t>
            </a:r>
            <a:r>
              <a:rPr lang="en-US" sz="1200" b="0" i="0" kern="1200" baseline="0" dirty="0" smtClean="0">
                <a:solidFill>
                  <a:schemeClr val="tx1"/>
                </a:solidFill>
                <a:effectLst/>
                <a:latin typeface="+mn-lt"/>
                <a:ea typeface="+mn-ea"/>
                <a:cs typeface="+mn-cs"/>
              </a:rPr>
              <a:t> de </a:t>
            </a:r>
            <a:r>
              <a:rPr lang="en-US" sz="1200" b="0" i="0" kern="1200" baseline="0" dirty="0" err="1" smtClean="0">
                <a:solidFill>
                  <a:schemeClr val="tx1"/>
                </a:solidFill>
                <a:effectLst/>
                <a:latin typeface="+mn-lt"/>
                <a:ea typeface="+mn-ea"/>
                <a:cs typeface="+mn-cs"/>
              </a:rPr>
              <a:t>memoria</a:t>
            </a:r>
            <a:r>
              <a:rPr lang="en-US" sz="1200" b="0" i="0" kern="1200" baseline="0" dirty="0" smtClean="0">
                <a:solidFill>
                  <a:schemeClr val="tx1"/>
                </a:solidFill>
                <a:effectLst/>
                <a:latin typeface="+mn-lt"/>
                <a:ea typeface="+mn-ea"/>
                <a:cs typeface="+mn-cs"/>
              </a:rPr>
              <a:t> se </a:t>
            </a:r>
            <a:r>
              <a:rPr lang="en-US" sz="1200" b="0" i="0" kern="1200" baseline="0" dirty="0" err="1" smtClean="0">
                <a:solidFill>
                  <a:schemeClr val="tx1"/>
                </a:solidFill>
                <a:effectLst/>
                <a:latin typeface="+mn-lt"/>
                <a:ea typeface="+mn-ea"/>
                <a:cs typeface="+mn-cs"/>
              </a:rPr>
              <a:t>debe</a:t>
            </a:r>
            <a:r>
              <a:rPr lang="en-US" sz="1200" b="0" i="0" kern="1200" baseline="0" dirty="0" smtClean="0">
                <a:solidFill>
                  <a:schemeClr val="tx1"/>
                </a:solidFill>
                <a:effectLst/>
                <a:latin typeface="+mn-lt"/>
                <a:ea typeface="+mn-ea"/>
                <a:cs typeface="+mn-cs"/>
              </a:rPr>
              <a:t> a la gran </a:t>
            </a:r>
            <a:r>
              <a:rPr lang="en-US" sz="1200" b="0" i="0" kern="1200" baseline="0" dirty="0" err="1" smtClean="0">
                <a:solidFill>
                  <a:schemeClr val="tx1"/>
                </a:solidFill>
                <a:effectLst/>
                <a:latin typeface="+mn-lt"/>
                <a:ea typeface="+mn-ea"/>
                <a:cs typeface="+mn-cs"/>
              </a:rPr>
              <a:t>cantidad</a:t>
            </a:r>
            <a:r>
              <a:rPr lang="en-US" sz="1200" b="0" i="0" kern="1200" baseline="0" dirty="0" smtClean="0">
                <a:solidFill>
                  <a:schemeClr val="tx1"/>
                </a:solidFill>
                <a:effectLst/>
                <a:latin typeface="+mn-lt"/>
                <a:ea typeface="+mn-ea"/>
                <a:cs typeface="+mn-cs"/>
              </a:rPr>
              <a:t> de </a:t>
            </a:r>
            <a:r>
              <a:rPr lang="en-US" sz="1200" b="0" i="0" kern="1200" baseline="0" dirty="0" err="1" smtClean="0">
                <a:solidFill>
                  <a:schemeClr val="tx1"/>
                </a:solidFill>
                <a:effectLst/>
                <a:latin typeface="+mn-lt"/>
                <a:ea typeface="+mn-ea"/>
                <a:cs typeface="+mn-cs"/>
              </a:rPr>
              <a:t>simbolos</a:t>
            </a:r>
            <a:r>
              <a:rPr lang="en-US" sz="1200" b="0" i="0" kern="1200" baseline="0" dirty="0" smtClean="0">
                <a:solidFill>
                  <a:schemeClr val="tx1"/>
                </a:solidFill>
                <a:effectLst/>
                <a:latin typeface="+mn-lt"/>
                <a:ea typeface="+mn-ea"/>
                <a:cs typeface="+mn-cs"/>
              </a:rPr>
              <a:t> que el </a:t>
            </a:r>
            <a:r>
              <a:rPr lang="en-US" sz="1200" b="0" i="0" kern="1200" baseline="0" dirty="0" err="1" smtClean="0">
                <a:solidFill>
                  <a:schemeClr val="tx1"/>
                </a:solidFill>
                <a:effectLst/>
                <a:latin typeface="+mn-lt"/>
                <a:ea typeface="+mn-ea"/>
                <a:cs typeface="+mn-cs"/>
              </a:rPr>
              <a:t>compilador</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necesita</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cargar</a:t>
            </a:r>
            <a:r>
              <a:rPr lang="en-US" sz="1200" b="0" i="0" kern="1200" baseline="0" dirty="0" smtClean="0">
                <a:solidFill>
                  <a:schemeClr val="tx1"/>
                </a:solidFill>
                <a:effectLst/>
                <a:latin typeface="+mn-lt"/>
                <a:ea typeface="+mn-ea"/>
                <a:cs typeface="+mn-cs"/>
              </a:rPr>
              <a:t> para </a:t>
            </a:r>
            <a:r>
              <a:rPr lang="en-US" sz="1200" b="0" i="0" kern="1200" baseline="0" dirty="0" err="1" smtClean="0">
                <a:solidFill>
                  <a:schemeClr val="tx1"/>
                </a:solidFill>
                <a:effectLst/>
                <a:latin typeface="+mn-lt"/>
                <a:ea typeface="+mn-ea"/>
                <a:cs typeface="+mn-cs"/>
              </a:rPr>
              <a:t>mostrar</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en</a:t>
            </a:r>
            <a:r>
              <a:rPr lang="en-US" sz="1200" b="0" i="0" kern="1200" baseline="0" dirty="0" smtClean="0">
                <a:solidFill>
                  <a:schemeClr val="tx1"/>
                </a:solidFill>
                <a:effectLst/>
                <a:latin typeface="+mn-lt"/>
                <a:ea typeface="+mn-ea"/>
                <a:cs typeface="+mn-cs"/>
              </a:rPr>
              <a:t> el debugger</a:t>
            </a:r>
          </a:p>
          <a:p>
            <a:r>
              <a:rPr lang="en-US" sz="1200" b="0" i="0" kern="1200" baseline="0" dirty="0" smtClean="0">
                <a:solidFill>
                  <a:schemeClr val="tx1"/>
                </a:solidFill>
                <a:effectLst/>
                <a:latin typeface="+mn-lt"/>
                <a:ea typeface="+mn-ea"/>
                <a:cs typeface="+mn-cs"/>
              </a:rPr>
              <a:t>El </a:t>
            </a:r>
            <a:r>
              <a:rPr lang="en-US" sz="1200" b="0" i="0" kern="1200" baseline="0" dirty="0" err="1" smtClean="0">
                <a:solidFill>
                  <a:schemeClr val="tx1"/>
                </a:solidFill>
                <a:effectLst/>
                <a:latin typeface="+mn-lt"/>
                <a:ea typeface="+mn-ea"/>
                <a:cs typeface="+mn-cs"/>
              </a:rPr>
              <a:t>uso</a:t>
            </a:r>
            <a:r>
              <a:rPr lang="en-US" sz="1200" b="0" i="0" kern="1200" baseline="0" dirty="0" smtClean="0">
                <a:solidFill>
                  <a:schemeClr val="tx1"/>
                </a:solidFill>
                <a:effectLst/>
                <a:latin typeface="+mn-lt"/>
                <a:ea typeface="+mn-ea"/>
                <a:cs typeface="+mn-cs"/>
              </a:rPr>
              <a:t> de </a:t>
            </a:r>
            <a:r>
              <a:rPr lang="en-US" sz="1200" b="0" i="0" kern="1200" baseline="0" dirty="0" err="1" smtClean="0">
                <a:solidFill>
                  <a:schemeClr val="tx1"/>
                </a:solidFill>
                <a:effectLst/>
                <a:latin typeface="+mn-lt"/>
                <a:ea typeface="+mn-ea"/>
                <a:cs typeface="+mn-cs"/>
              </a:rPr>
              <a:t>memoria</a:t>
            </a:r>
            <a:r>
              <a:rPr lang="en-US" sz="1200" b="0" i="0" kern="1200" baseline="0" dirty="0" smtClean="0">
                <a:solidFill>
                  <a:schemeClr val="tx1"/>
                </a:solidFill>
                <a:effectLst/>
                <a:latin typeface="+mn-lt"/>
                <a:ea typeface="+mn-ea"/>
                <a:cs typeface="+mn-cs"/>
              </a:rPr>
              <a:t> se </a:t>
            </a:r>
            <a:r>
              <a:rPr lang="en-US" sz="1200" b="0" i="0" kern="1200" baseline="0" dirty="0" err="1" smtClean="0">
                <a:solidFill>
                  <a:schemeClr val="tx1"/>
                </a:solidFill>
                <a:effectLst/>
                <a:latin typeface="+mn-lt"/>
                <a:ea typeface="+mn-ea"/>
                <a:cs typeface="+mn-cs"/>
              </a:rPr>
              <a:t>incrementa</a:t>
            </a:r>
            <a:r>
              <a:rPr lang="en-US" sz="1200" b="0" i="0" kern="1200" baseline="0" dirty="0" smtClean="0">
                <a:solidFill>
                  <a:schemeClr val="tx1"/>
                </a:solidFill>
                <a:effectLst/>
                <a:latin typeface="+mn-lt"/>
                <a:ea typeface="+mn-ea"/>
                <a:cs typeface="+mn-cs"/>
              </a:rPr>
              <a:t> a </a:t>
            </a:r>
            <a:r>
              <a:rPr lang="en-US" sz="1200" b="0" i="0" kern="1200" baseline="0" dirty="0" err="1" smtClean="0">
                <a:solidFill>
                  <a:schemeClr val="tx1"/>
                </a:solidFill>
                <a:effectLst/>
                <a:latin typeface="+mn-lt"/>
                <a:ea typeface="+mn-ea"/>
                <a:cs typeface="+mn-cs"/>
              </a:rPr>
              <a:t>medida</a:t>
            </a:r>
            <a:r>
              <a:rPr lang="en-US" sz="1200" b="0" i="0" kern="1200" baseline="0" dirty="0" smtClean="0">
                <a:solidFill>
                  <a:schemeClr val="tx1"/>
                </a:solidFill>
                <a:effectLst/>
                <a:latin typeface="+mn-lt"/>
                <a:ea typeface="+mn-ea"/>
                <a:cs typeface="+mn-cs"/>
              </a:rPr>
              <a:t> que el debugger para </a:t>
            </a:r>
            <a:r>
              <a:rPr lang="en-US" sz="1200" b="0" i="0" kern="1200" baseline="0" dirty="0" err="1" smtClean="0">
                <a:solidFill>
                  <a:schemeClr val="tx1"/>
                </a:solidFill>
                <a:effectLst/>
                <a:latin typeface="+mn-lt"/>
                <a:ea typeface="+mn-ea"/>
                <a:cs typeface="+mn-cs"/>
              </a:rPr>
              <a:t>en</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diferentes</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partes</a:t>
            </a:r>
            <a:r>
              <a:rPr lang="en-US" sz="1200" b="0" i="0" kern="1200" baseline="0" dirty="0" smtClean="0">
                <a:solidFill>
                  <a:schemeClr val="tx1"/>
                </a:solidFill>
                <a:effectLst/>
                <a:latin typeface="+mn-lt"/>
                <a:ea typeface="+mn-ea"/>
                <a:cs typeface="+mn-cs"/>
              </a:rPr>
              <a:t> de la </a:t>
            </a:r>
            <a:r>
              <a:rPr lang="en-US" sz="1200" b="0" i="0" kern="1200" baseline="0" dirty="0" err="1" smtClean="0">
                <a:solidFill>
                  <a:schemeClr val="tx1"/>
                </a:solidFill>
                <a:effectLst/>
                <a:latin typeface="+mn-lt"/>
                <a:ea typeface="+mn-ea"/>
                <a:cs typeface="+mn-cs"/>
              </a:rPr>
              <a:t>aplicacion</a:t>
            </a:r>
            <a:r>
              <a:rPr lang="en-US" sz="1200" b="0" i="0" kern="1200" baseline="0" dirty="0" smtClean="0">
                <a:solidFill>
                  <a:schemeClr val="tx1"/>
                </a:solidFill>
                <a:effectLst/>
                <a:latin typeface="+mn-lt"/>
                <a:ea typeface="+mn-ea"/>
                <a:cs typeface="+mn-cs"/>
              </a:rPr>
              <a:t> y </a:t>
            </a:r>
            <a:r>
              <a:rPr lang="en-US" sz="1200" b="0" i="0" kern="1200" baseline="0" dirty="0" err="1" smtClean="0">
                <a:solidFill>
                  <a:schemeClr val="tx1"/>
                </a:solidFill>
                <a:effectLst/>
                <a:latin typeface="+mn-lt"/>
                <a:ea typeface="+mn-ea"/>
                <a:cs typeface="+mn-cs"/>
              </a:rPr>
              <a:t>encuentra</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nuevos</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simbolos</a:t>
            </a:r>
            <a:r>
              <a:rPr lang="en-US" sz="1200" b="0" i="0" kern="1200" baseline="0" dirty="0" smtClean="0">
                <a:solidFill>
                  <a:schemeClr val="tx1"/>
                </a:solidFill>
                <a:effectLst/>
                <a:latin typeface="+mn-lt"/>
                <a:ea typeface="+mn-ea"/>
                <a:cs typeface="+mn-cs"/>
              </a:rPr>
              <a:t> a </a:t>
            </a:r>
            <a:r>
              <a:rPr lang="en-US" sz="1200" b="0" i="0" kern="1200" baseline="0" dirty="0" err="1" smtClean="0">
                <a:solidFill>
                  <a:schemeClr val="tx1"/>
                </a:solidFill>
                <a:effectLst/>
                <a:latin typeface="+mn-lt"/>
                <a:ea typeface="+mn-ea"/>
                <a:cs typeface="+mn-cs"/>
              </a:rPr>
              <a:t>cargar</a:t>
            </a:r>
            <a:endParaRPr lang="en-US" sz="1200" b="0" i="0" kern="1200" dirty="0" smtClean="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7</a:t>
            </a:fld>
            <a:endParaRPr lang="en-US"/>
          </a:p>
        </p:txBody>
      </p:sp>
    </p:spTree>
    <p:extLst>
      <p:ext uri="{BB962C8B-B14F-4D97-AF65-F5344CB8AC3E}">
        <p14:creationId xmlns:p14="http://schemas.microsoft.com/office/powerpoint/2010/main" val="6063863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200" b="0" i="0" kern="1200" dirty="0" err="1" smtClean="0">
                <a:solidFill>
                  <a:schemeClr val="tx1"/>
                </a:solidFill>
                <a:effectLst/>
                <a:latin typeface="+mn-lt"/>
                <a:ea typeface="+mn-ea"/>
                <a:cs typeface="+mn-cs"/>
              </a:rPr>
              <a:t>Cuando</a:t>
            </a:r>
            <a:r>
              <a:rPr lang="en-US" sz="1200" b="0" i="0" kern="1200" baseline="0" dirty="0" smtClean="0">
                <a:solidFill>
                  <a:schemeClr val="tx1"/>
                </a:solidFill>
                <a:effectLst/>
                <a:latin typeface="+mn-lt"/>
                <a:ea typeface="+mn-ea"/>
                <a:cs typeface="+mn-cs"/>
              </a:rPr>
              <a:t> la </a:t>
            </a:r>
            <a:r>
              <a:rPr lang="en-US" sz="1200" b="0" i="0" kern="1200" baseline="0" dirty="0" err="1" smtClean="0">
                <a:solidFill>
                  <a:schemeClr val="tx1"/>
                </a:solidFill>
                <a:effectLst/>
                <a:latin typeface="+mn-lt"/>
                <a:ea typeface="+mn-ea"/>
                <a:cs typeface="+mn-cs"/>
              </a:rPr>
              <a:t>descarga</a:t>
            </a:r>
            <a:r>
              <a:rPr lang="en-US" sz="1200" b="0" i="0" kern="1200" baseline="0" dirty="0" smtClean="0">
                <a:solidFill>
                  <a:schemeClr val="tx1"/>
                </a:solidFill>
                <a:effectLst/>
                <a:latin typeface="+mn-lt"/>
                <a:ea typeface="+mn-ea"/>
                <a:cs typeface="+mn-cs"/>
              </a:rPr>
              <a:t> de la </a:t>
            </a:r>
            <a:r>
              <a:rPr lang="en-US" sz="1200" b="0" i="0" kern="1200" baseline="0" dirty="0" err="1" smtClean="0">
                <a:solidFill>
                  <a:schemeClr val="tx1"/>
                </a:solidFill>
                <a:effectLst/>
                <a:latin typeface="+mn-lt"/>
                <a:ea typeface="+mn-ea"/>
                <a:cs typeface="+mn-cs"/>
              </a:rPr>
              <a:t>actualizacion</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termina</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llega</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una</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notificacion</a:t>
            </a:r>
            <a:r>
              <a:rPr lang="en-US" sz="1200" b="0" i="0" kern="1200" baseline="0" dirty="0" smtClean="0">
                <a:solidFill>
                  <a:schemeClr val="tx1"/>
                </a:solidFill>
                <a:effectLst/>
                <a:latin typeface="+mn-lt"/>
                <a:ea typeface="+mn-ea"/>
                <a:cs typeface="+mn-cs"/>
              </a:rPr>
              <a:t>, para </a:t>
            </a:r>
            <a:r>
              <a:rPr lang="en-US" sz="1200" b="0" i="0" kern="1200" baseline="0" dirty="0" err="1" smtClean="0">
                <a:solidFill>
                  <a:schemeClr val="tx1"/>
                </a:solidFill>
                <a:effectLst/>
                <a:latin typeface="+mn-lt"/>
                <a:ea typeface="+mn-ea"/>
                <a:cs typeface="+mn-cs"/>
              </a:rPr>
              <a:t>iniciar</a:t>
            </a:r>
            <a:r>
              <a:rPr lang="en-US" sz="1200" b="0" i="0" kern="1200" baseline="0" dirty="0" smtClean="0">
                <a:solidFill>
                  <a:schemeClr val="tx1"/>
                </a:solidFill>
                <a:effectLst/>
                <a:latin typeface="+mn-lt"/>
                <a:ea typeface="+mn-ea"/>
                <a:cs typeface="+mn-cs"/>
              </a:rPr>
              <a:t> la </a:t>
            </a:r>
            <a:r>
              <a:rPr lang="en-US" sz="1200" b="0" i="0" kern="1200" baseline="0" dirty="0" err="1" smtClean="0">
                <a:solidFill>
                  <a:schemeClr val="tx1"/>
                </a:solidFill>
                <a:effectLst/>
                <a:latin typeface="+mn-lt"/>
                <a:ea typeface="+mn-ea"/>
                <a:cs typeface="+mn-cs"/>
              </a:rPr>
              <a:t>instalacion</a:t>
            </a:r>
            <a:r>
              <a:rPr lang="en-US" sz="1200" b="0" i="0" kern="1200" baseline="0" dirty="0" smtClean="0">
                <a:solidFill>
                  <a:schemeClr val="tx1"/>
                </a:solidFill>
                <a:effectLst/>
                <a:latin typeface="+mn-lt"/>
                <a:ea typeface="+mn-ea"/>
                <a:cs typeface="+mn-cs"/>
              </a:rPr>
              <a:t> de la </a:t>
            </a:r>
            <a:r>
              <a:rPr lang="en-US" sz="1200" b="0" i="0" kern="1200" baseline="0" dirty="0" err="1" smtClean="0">
                <a:solidFill>
                  <a:schemeClr val="tx1"/>
                </a:solidFill>
                <a:effectLst/>
                <a:latin typeface="+mn-lt"/>
                <a:ea typeface="+mn-ea"/>
                <a:cs typeface="+mn-cs"/>
              </a:rPr>
              <a:t>misma</a:t>
            </a:r>
            <a:r>
              <a:rPr lang="en-US" sz="1200" b="0" i="0" kern="1200" baseline="0" dirty="0" smtClean="0">
                <a:solidFill>
                  <a:schemeClr val="tx1"/>
                </a:solidFill>
                <a:effectLst/>
                <a:latin typeface="+mn-lt"/>
                <a:ea typeface="+mn-ea"/>
                <a:cs typeface="+mn-cs"/>
              </a:rPr>
              <a:t> </a:t>
            </a:r>
            <a:endParaRPr lang="en-US" sz="1200" b="0" i="0" kern="1200" dirty="0" smtClean="0">
              <a:solidFill>
                <a:schemeClr val="tx1"/>
              </a:solidFill>
              <a:effectLst/>
              <a:latin typeface="+mn-lt"/>
              <a:ea typeface="+mn-ea"/>
              <a:cs typeface="+mn-cs"/>
            </a:endParaRPr>
          </a:p>
          <a:p>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8</a:t>
            </a:fld>
            <a:endParaRPr lang="en-US"/>
          </a:p>
        </p:txBody>
      </p:sp>
    </p:spTree>
    <p:extLst>
      <p:ext uri="{BB962C8B-B14F-4D97-AF65-F5344CB8AC3E}">
        <p14:creationId xmlns:p14="http://schemas.microsoft.com/office/powerpoint/2010/main" val="8528225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smtClean="0"/>
              <a:t>Todos los desarrolladores en algún</a:t>
            </a:r>
            <a:r>
              <a:rPr lang="es-AR" baseline="0" dirty="0" smtClean="0"/>
              <a:t> momento nos tuvimos que calzarlos las botas, arremangarnos y meternos en el barro..</a:t>
            </a:r>
          </a:p>
          <a:p>
            <a:r>
              <a:rPr lang="es-AR" baseline="0" dirty="0" smtClean="0"/>
              <a:t>No nos quedó otra que inspeccionar variables, poner </a:t>
            </a:r>
            <a:r>
              <a:rPr lang="es-AR" baseline="0" dirty="0" err="1" smtClean="0"/>
              <a:t>breakpoints</a:t>
            </a:r>
            <a:r>
              <a:rPr lang="es-AR" baseline="0" dirty="0" smtClean="0"/>
              <a:t>, etc.</a:t>
            </a:r>
          </a:p>
          <a:p>
            <a:r>
              <a:rPr lang="es-AR" baseline="0" dirty="0" smtClean="0"/>
              <a:t>No les pasó que tuvieron inspeccionar muchas variables y tuvieron que buscar en el </a:t>
            </a:r>
            <a:r>
              <a:rPr lang="es-AR" baseline="0" dirty="0" err="1" smtClean="0"/>
              <a:t>watch</a:t>
            </a:r>
            <a:r>
              <a:rPr lang="es-AR" baseline="0" dirty="0" smtClean="0"/>
              <a:t> cual era su variable y </a:t>
            </a:r>
            <a:r>
              <a:rPr lang="es-AR" baseline="0" dirty="0" err="1" smtClean="0"/>
              <a:t>scrollear</a:t>
            </a:r>
            <a:r>
              <a:rPr lang="es-AR" baseline="0" dirty="0" smtClean="0"/>
              <a:t> infinitamente hasta encontrarla?</a:t>
            </a:r>
            <a:endParaRPr lang="es-AR" dirty="0"/>
          </a:p>
        </p:txBody>
      </p:sp>
      <p:sp>
        <p:nvSpPr>
          <p:cNvPr id="4" name="Marcador de número de diapositiva 3"/>
          <p:cNvSpPr>
            <a:spLocks noGrp="1"/>
          </p:cNvSpPr>
          <p:nvPr>
            <p:ph type="sldNum" sz="quarter" idx="10"/>
          </p:nvPr>
        </p:nvSpPr>
        <p:spPr/>
        <p:txBody>
          <a:bodyPr/>
          <a:lstStyle/>
          <a:p>
            <a:fld id="{608CE166-8608-41F4-9732-2FD30E8F74EE}" type="slidenum">
              <a:rPr lang="en-US" smtClean="0"/>
              <a:t>9</a:t>
            </a:fld>
            <a:endParaRPr lang="en-US"/>
          </a:p>
        </p:txBody>
      </p:sp>
    </p:spTree>
    <p:extLst>
      <p:ext uri="{BB962C8B-B14F-4D97-AF65-F5344CB8AC3E}">
        <p14:creationId xmlns:p14="http://schemas.microsoft.com/office/powerpoint/2010/main" val="307476820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Walkin 3">
    <p:bg>
      <p:bgPr>
        <a:solidFill>
          <a:srgbClr val="0D0D0D"/>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0BB89D76-F7EC-4998-816E-1AEF7A51BD6A}"/>
              </a:ext>
            </a:extLst>
          </p:cNvPr>
          <p:cNvPicPr>
            <a:picLocks noChangeAspect="1"/>
          </p:cNvPicPr>
          <p:nvPr userDrawn="1"/>
        </p:nvPicPr>
        <p:blipFill rotWithShape="1">
          <a:blip r:embed="rId2"/>
          <a:srcRect l="12500" t="73146" r="27485"/>
          <a:stretch/>
        </p:blipFill>
        <p:spPr>
          <a:xfrm>
            <a:off x="7131050" y="-63500"/>
            <a:ext cx="5060950" cy="1545371"/>
          </a:xfrm>
          <a:prstGeom prst="rect">
            <a:avLst/>
          </a:prstGeom>
        </p:spPr>
      </p:pic>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white - EMF" descr="Microsoft logo white text version">
            <a:extLst>
              <a:ext uri="{FF2B5EF4-FFF2-40B4-BE49-F238E27FC236}">
                <a16:creationId xmlns:a16="http://schemas.microsoft.com/office/drawing/2014/main" id="{FA1FB81A-230B-4B5F-94D8-5F0D77A47034}"/>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3" name="TextBox 2">
            <a:extLst>
              <a:ext uri="{FF2B5EF4-FFF2-40B4-BE49-F238E27FC236}">
                <a16:creationId xmlns:a16="http://schemas.microsoft.com/office/drawing/2014/main" id="{838A163C-6938-402F-928F-D9DB9DE804AF}"/>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pic>
        <p:nvPicPr>
          <p:cNvPr id="11" name="Picture 10">
            <a:extLst>
              <a:ext uri="{FF2B5EF4-FFF2-40B4-BE49-F238E27FC236}">
                <a16:creationId xmlns:a16="http://schemas.microsoft.com/office/drawing/2014/main" id="{379A369E-6943-4DDC-A52C-35729DDD02D0}"/>
              </a:ext>
            </a:extLst>
          </p:cNvPr>
          <p:cNvPicPr>
            <a:picLocks noChangeAspect="1"/>
          </p:cNvPicPr>
          <p:nvPr userDrawn="1"/>
        </p:nvPicPr>
        <p:blipFill>
          <a:blip r:embed="rId2"/>
          <a:stretch>
            <a:fillRect/>
          </a:stretch>
        </p:blipFill>
        <p:spPr>
          <a:xfrm>
            <a:off x="4013201" y="1238904"/>
            <a:ext cx="8432727" cy="5754767"/>
          </a:xfrm>
          <a:prstGeom prst="rect">
            <a:avLst/>
          </a:prstGeom>
        </p:spPr>
      </p:pic>
    </p:spTree>
    <p:extLst>
      <p:ext uri="{BB962C8B-B14F-4D97-AF65-F5344CB8AC3E}">
        <p14:creationId xmlns:p14="http://schemas.microsoft.com/office/powerpoint/2010/main" val="6394182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square photo">
    <p:bg>
      <p:bgPr>
        <a:solidFill>
          <a:srgbClr val="0D0D0D"/>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6" name="Picture 5" descr="A person standing in front of a television&#10;&#10;Description automatically generated">
            <a:extLst>
              <a:ext uri="{FF2B5EF4-FFF2-40B4-BE49-F238E27FC236}">
                <a16:creationId xmlns:a16="http://schemas.microsoft.com/office/drawing/2014/main" id="{6EA43983-5C3B-43E8-A3B2-DDBACC829369}"/>
              </a:ext>
            </a:extLst>
          </p:cNvPr>
          <p:cNvPicPr>
            <a:picLocks noChangeAspect="1"/>
          </p:cNvPicPr>
          <p:nvPr userDrawn="1"/>
        </p:nvPicPr>
        <p:blipFill rotWithShape="1">
          <a:blip r:embed="rId3"/>
          <a:srcRect l="15113" r="18110"/>
          <a:stretch/>
        </p:blipFill>
        <p:spPr>
          <a:xfrm>
            <a:off x="5326063" y="1"/>
            <a:ext cx="6865938" cy="6858000"/>
          </a:xfrm>
          <a:prstGeom prst="rect">
            <a:avLst/>
          </a:prstGeom>
        </p:spPr>
      </p:pic>
      <p:sp>
        <p:nvSpPr>
          <p:cNvPr id="8" name="TextBox 7">
            <a:extLst>
              <a:ext uri="{FF2B5EF4-FFF2-40B4-BE49-F238E27FC236}">
                <a16:creationId xmlns:a16="http://schemas.microsoft.com/office/drawing/2014/main" id="{04424940-F61C-4919-AF11-C35240233E14}"/>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80268512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9" name="Picture 8" descr="A picture containing person, indoor&#10;&#10;Description automatically generated">
            <a:extLst>
              <a:ext uri="{FF2B5EF4-FFF2-40B4-BE49-F238E27FC236}">
                <a16:creationId xmlns:a16="http://schemas.microsoft.com/office/drawing/2014/main" id="{F2BF6DEB-38CB-4EA5-BE69-0D56C17CDC12}"/>
              </a:ext>
            </a:extLst>
          </p:cNvPr>
          <p:cNvPicPr>
            <a:picLocks noChangeAspect="1"/>
          </p:cNvPicPr>
          <p:nvPr userDrawn="1"/>
        </p:nvPicPr>
        <p:blipFill rotWithShape="1">
          <a:blip r:embed="rId3"/>
          <a:srcRect l="17265" r="15957"/>
          <a:stretch/>
        </p:blipFill>
        <p:spPr>
          <a:xfrm>
            <a:off x="5326063" y="0"/>
            <a:ext cx="6865937" cy="6858000"/>
          </a:xfrm>
          <a:prstGeom prst="rect">
            <a:avLst/>
          </a:prstGeom>
        </p:spPr>
      </p:pic>
      <p:sp>
        <p:nvSpPr>
          <p:cNvPr id="6" name="TextBox 5">
            <a:extLst>
              <a:ext uri="{FF2B5EF4-FFF2-40B4-BE49-F238E27FC236}">
                <a16:creationId xmlns:a16="http://schemas.microsoft.com/office/drawing/2014/main" id="{DE4CE6B9-C2B3-4A16-944B-EC021B8C3B50}"/>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6963823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quare photo 2">
    <p:bg>
      <p:bgRef idx="1001">
        <a:schemeClr val="bg1"/>
      </p:bgRef>
    </p:bg>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pic>
        <p:nvPicPr>
          <p:cNvPr id="6" name="Picture 5" descr="A person standing in front of a television&#10;&#10;Description automatically generated">
            <a:extLst>
              <a:ext uri="{FF2B5EF4-FFF2-40B4-BE49-F238E27FC236}">
                <a16:creationId xmlns:a16="http://schemas.microsoft.com/office/drawing/2014/main" id="{C0699BC4-7724-4A5C-8057-6556211FF5A0}"/>
              </a:ext>
            </a:extLst>
          </p:cNvPr>
          <p:cNvPicPr>
            <a:picLocks noChangeAspect="1"/>
          </p:cNvPicPr>
          <p:nvPr userDrawn="1"/>
        </p:nvPicPr>
        <p:blipFill rotWithShape="1">
          <a:blip r:embed="rId3"/>
          <a:srcRect l="15113" r="18110"/>
          <a:stretch/>
        </p:blipFill>
        <p:spPr>
          <a:xfrm>
            <a:off x="5326063" y="1"/>
            <a:ext cx="6865938" cy="6858000"/>
          </a:xfrm>
          <a:prstGeom prst="rect">
            <a:avLst/>
          </a:prstGeom>
        </p:spPr>
      </p:pic>
      <p:sp>
        <p:nvSpPr>
          <p:cNvPr id="8" name="TextBox 7">
            <a:extLst>
              <a:ext uri="{FF2B5EF4-FFF2-40B4-BE49-F238E27FC236}">
                <a16:creationId xmlns:a16="http://schemas.microsoft.com/office/drawing/2014/main" id="{4BF47BDA-221E-4A96-90BD-A26E648D77A9}"/>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122673383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rgbClr val="0D0D0D"/>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white - EMF" descr="Microsoft logo white text version">
            <a:extLst>
              <a:ext uri="{FF2B5EF4-FFF2-40B4-BE49-F238E27FC236}">
                <a16:creationId xmlns:a16="http://schemas.microsoft.com/office/drawing/2014/main" id="{4769A96C-1F8C-4A28-9626-3016CF5A344E}"/>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10243143" y="5976430"/>
            <a:ext cx="1366245" cy="292608"/>
          </a:xfrm>
          <a:prstGeom prst="rect">
            <a:avLst/>
          </a:prstGeom>
        </p:spPr>
      </p:pic>
      <p:sp>
        <p:nvSpPr>
          <p:cNvPr id="7" name="TextBox 6">
            <a:extLst>
              <a:ext uri="{FF2B5EF4-FFF2-40B4-BE49-F238E27FC236}">
                <a16:creationId xmlns:a16="http://schemas.microsoft.com/office/drawing/2014/main" id="{99DDD5B5-A158-48FE-B5BA-EF92CA9A1AFA}"/>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363582843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rgbClr val="E6E6E6"/>
        </a:solidFill>
        <a:effectLst/>
      </p:bgPr>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10242948" y="5976430"/>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Box 6">
            <a:extLst>
              <a:ext uri="{FF2B5EF4-FFF2-40B4-BE49-F238E27FC236}">
                <a16:creationId xmlns:a16="http://schemas.microsoft.com/office/drawing/2014/main" id="{8AEB22FF-2810-4C45-BB64-2E5ECA6711F2}"/>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2061683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Title Slide 2">
    <p:bg>
      <p:bgRef idx="1001">
        <a:schemeClr val="bg1"/>
      </p:bgRef>
    </p:bg>
    <p:spTree>
      <p:nvGrpSpPr>
        <p:cNvPr id="1" name=""/>
        <p:cNvGrpSpPr/>
        <p:nvPr/>
      </p:nvGrpSpPr>
      <p:grpSpPr>
        <a:xfrm>
          <a:off x="0" y="0"/>
          <a:ext cx="0" cy="0"/>
          <a:chOff x="0" y="0"/>
          <a:chExt cx="0" cy="0"/>
        </a:xfrm>
      </p:grpSpPr>
      <p:pic>
        <p:nvPicPr>
          <p:cNvPr id="6" name="MS logo gray - EMF" descr="Microsoft logo, gray text version">
            <a:extLst>
              <a:ext uri="{FF2B5EF4-FFF2-40B4-BE49-F238E27FC236}">
                <a16:creationId xmlns:a16="http://schemas.microsoft.com/office/drawing/2014/main" id="{D3453B0B-33DE-4ED0-A610-D76D0E610F6F}"/>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10242948" y="5976430"/>
            <a:ext cx="1366440" cy="292608"/>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
        <p:nvSpPr>
          <p:cNvPr id="7" name="TextBox 6">
            <a:extLst>
              <a:ext uri="{FF2B5EF4-FFF2-40B4-BE49-F238E27FC236}">
                <a16:creationId xmlns:a16="http://schemas.microsoft.com/office/drawing/2014/main" id="{716CA0B8-C6AA-4272-B29A-2432D489FACA}"/>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37382568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24562878"/>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57286310"/>
      </p:ext>
    </p:extLst>
  </p:cSld>
  <p:clrMapOvr>
    <a:masterClrMapping/>
  </p:clrMapOvr>
  <p:transition>
    <p:fade/>
  </p:transition>
  <p:extLst mod="1">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090363894"/>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1558681"/>
      </p:ext>
    </p:extLst>
  </p:cSld>
  <p:clrMapOvr>
    <a:masterClrMapping/>
  </p:clrMapOvr>
  <p:transition>
    <p:fade/>
  </p:transition>
  <p:extLst mod="1">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4">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51D11B78-31B1-4F76-BB10-2E94696627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A753D0E1-2E88-4825-A2D4-E566FC9C1857}"/>
              </a:ext>
            </a:extLst>
          </p:cNvPr>
          <p:cNvPicPr>
            <a:picLocks noChangeAspect="1"/>
          </p:cNvPicPr>
          <p:nvPr userDrawn="1"/>
        </p:nvPicPr>
        <p:blipFill>
          <a:blip r:embed="rId3">
            <a:alphaModFix amt="70000"/>
          </a:blip>
          <a:stretch>
            <a:fillRect/>
          </a:stretch>
        </p:blipFill>
        <p:spPr>
          <a:xfrm>
            <a:off x="4013200" y="1238904"/>
            <a:ext cx="8432729" cy="5754767"/>
          </a:xfrm>
          <a:prstGeom prst="rect">
            <a:avLst/>
          </a:prstGeom>
        </p:spPr>
      </p:pic>
      <p:sp>
        <p:nvSpPr>
          <p:cNvPr id="10" name="TextBox 9">
            <a:extLst>
              <a:ext uri="{FF2B5EF4-FFF2-40B4-BE49-F238E27FC236}">
                <a16:creationId xmlns:a16="http://schemas.microsoft.com/office/drawing/2014/main" id="{A51FF314-DDCD-45D7-B7F0-2F1A86123014}"/>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pic>
        <p:nvPicPr>
          <p:cNvPr id="11" name="Picture 10">
            <a:extLst>
              <a:ext uri="{FF2B5EF4-FFF2-40B4-BE49-F238E27FC236}">
                <a16:creationId xmlns:a16="http://schemas.microsoft.com/office/drawing/2014/main" id="{3D6B6FB0-051D-46F2-A647-CF503FB7244F}"/>
              </a:ext>
            </a:extLst>
          </p:cNvPr>
          <p:cNvPicPr>
            <a:picLocks noChangeAspect="1"/>
          </p:cNvPicPr>
          <p:nvPr userDrawn="1"/>
        </p:nvPicPr>
        <p:blipFill rotWithShape="1">
          <a:blip r:embed="rId3">
            <a:alphaModFix amt="70000"/>
          </a:blip>
          <a:srcRect l="12575" t="73146" r="27409"/>
          <a:stretch/>
        </p:blipFill>
        <p:spPr>
          <a:xfrm>
            <a:off x="7131051" y="-63500"/>
            <a:ext cx="5060950" cy="1545371"/>
          </a:xfrm>
          <a:prstGeom prst="rect">
            <a:avLst/>
          </a:prstGeom>
        </p:spPr>
      </p:pic>
    </p:spTree>
    <p:extLst>
      <p:ext uri="{BB962C8B-B14F-4D97-AF65-F5344CB8AC3E}">
        <p14:creationId xmlns:p14="http://schemas.microsoft.com/office/powerpoint/2010/main" val="163246618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947678335"/>
      </p:ext>
    </p:extLst>
  </p:cSld>
  <p:clrMapOvr>
    <a:masterClrMapping/>
  </p:clrMapOvr>
  <p:transition>
    <p:fade/>
  </p:transition>
  <p:extLst mod="1">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35433997"/>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58133944"/>
      </p:ext>
    </p:extLst>
  </p:cSld>
  <p:clrMapOvr>
    <a:masterClrMapping/>
  </p:clrMapOvr>
  <p:transition>
    <p:fade/>
  </p:transition>
  <p:extLst mod="1">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Click to 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4168198558"/>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402647198"/>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1711902024"/>
      </p:ext>
    </p:extLst>
  </p:cSld>
  <p:clrMapOvr>
    <a:masterClrMapping/>
  </p:clrMapOvr>
  <p:transition>
    <p:fade/>
  </p:transition>
  <p:extLst mod="1">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m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pic>
        <p:nvPicPr>
          <p:cNvPr id="4" name="Picture 3" descr="A picture containing object&#10;&#10;Description automatically generated">
            <a:extLst>
              <a:ext uri="{FF2B5EF4-FFF2-40B4-BE49-F238E27FC236}">
                <a16:creationId xmlns:a16="http://schemas.microsoft.com/office/drawing/2014/main" id="{54920234-9C55-43BF-8FBB-243C61CF9BFD}"/>
              </a:ext>
            </a:extLst>
          </p:cNvPr>
          <p:cNvPicPr>
            <a:picLocks noChangeAspect="1"/>
          </p:cNvPicPr>
          <p:nvPr userDrawn="1"/>
        </p:nvPicPr>
        <p:blipFill>
          <a:blip r:embed="rId2"/>
          <a:stretch>
            <a:fillRect/>
          </a:stretch>
        </p:blipFill>
        <p:spPr>
          <a:xfrm>
            <a:off x="6629505" y="1694296"/>
            <a:ext cx="4979883" cy="5181599"/>
          </a:xfrm>
          <a:prstGeom prst="rect">
            <a:avLst/>
          </a:prstGeom>
        </p:spPr>
      </p:pic>
    </p:spTree>
    <p:extLst>
      <p:ext uri="{BB962C8B-B14F-4D97-AF65-F5344CB8AC3E}">
        <p14:creationId xmlns:p14="http://schemas.microsoft.com/office/powerpoint/2010/main" val="11389700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Video slid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C1B8E4B8-DDAB-4200-9EE3-2BD9BE2DFA5A}"/>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41544848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2">
    <p:bg>
      <p:bgRef idx="1001">
        <a:schemeClr val="bg1"/>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pic>
        <p:nvPicPr>
          <p:cNvPr id="4" name="Picture 3">
            <a:extLst>
              <a:ext uri="{FF2B5EF4-FFF2-40B4-BE49-F238E27FC236}">
                <a16:creationId xmlns:a16="http://schemas.microsoft.com/office/drawing/2014/main" id="{C154B7AB-398B-4A7F-855A-8DC52778F1F2}"/>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223136911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chemeClr val="bg1"/>
                </a:solidFill>
                <a:latin typeface="+mn-lt"/>
              </a:defRPr>
            </a:lvl1pPr>
          </a:lstStyle>
          <a:p>
            <a:pPr lvl="0"/>
            <a:r>
              <a:rPr lang="en-US" dirty="0"/>
              <a:t>Speaker name</a:t>
            </a:r>
          </a:p>
        </p:txBody>
      </p:sp>
      <p:pic>
        <p:nvPicPr>
          <p:cNvPr id="9" name="Picture 8" descr="A picture containing object&#10;&#10;Description automatically generated">
            <a:extLst>
              <a:ext uri="{FF2B5EF4-FFF2-40B4-BE49-F238E27FC236}">
                <a16:creationId xmlns:a16="http://schemas.microsoft.com/office/drawing/2014/main" id="{A460CCCF-4A8F-4C25-A420-E690A10C87E1}"/>
              </a:ext>
            </a:extLst>
          </p:cNvPr>
          <p:cNvPicPr>
            <a:picLocks noChangeAspect="1"/>
          </p:cNvPicPr>
          <p:nvPr userDrawn="1"/>
        </p:nvPicPr>
        <p:blipFill>
          <a:blip r:embed="rId2"/>
          <a:stretch>
            <a:fillRect/>
          </a:stretch>
        </p:blipFill>
        <p:spPr>
          <a:xfrm>
            <a:off x="6629505" y="1694296"/>
            <a:ext cx="4979883" cy="5181599"/>
          </a:xfrm>
          <a:prstGeom prst="rect">
            <a:avLst/>
          </a:prstGeom>
        </p:spPr>
      </p:pic>
    </p:spTree>
    <p:extLst>
      <p:ext uri="{BB962C8B-B14F-4D97-AF65-F5344CB8AC3E}">
        <p14:creationId xmlns:p14="http://schemas.microsoft.com/office/powerpoint/2010/main" val="34110981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Walkin 4">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51D11B78-31B1-4F76-BB10-2E94696627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A753D0E1-2E88-4825-A2D4-E566FC9C1857}"/>
              </a:ext>
            </a:extLst>
          </p:cNvPr>
          <p:cNvPicPr>
            <a:picLocks noChangeAspect="1"/>
          </p:cNvPicPr>
          <p:nvPr userDrawn="1"/>
        </p:nvPicPr>
        <p:blipFill>
          <a:blip r:embed="rId3">
            <a:alphaModFix/>
          </a:blip>
          <a:stretch>
            <a:fillRect/>
          </a:stretch>
        </p:blipFill>
        <p:spPr>
          <a:xfrm>
            <a:off x="4013200" y="1238904"/>
            <a:ext cx="8432729" cy="5754767"/>
          </a:xfrm>
          <a:prstGeom prst="rect">
            <a:avLst/>
          </a:prstGeom>
        </p:spPr>
      </p:pic>
      <p:sp>
        <p:nvSpPr>
          <p:cNvPr id="10" name="TextBox 9">
            <a:extLst>
              <a:ext uri="{FF2B5EF4-FFF2-40B4-BE49-F238E27FC236}">
                <a16:creationId xmlns:a16="http://schemas.microsoft.com/office/drawing/2014/main" id="{A51FF314-DDCD-45D7-B7F0-2F1A86123014}"/>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pic>
        <p:nvPicPr>
          <p:cNvPr id="11" name="Picture 10">
            <a:extLst>
              <a:ext uri="{FF2B5EF4-FFF2-40B4-BE49-F238E27FC236}">
                <a16:creationId xmlns:a16="http://schemas.microsoft.com/office/drawing/2014/main" id="{3D6B6FB0-051D-46F2-A647-CF503FB7244F}"/>
              </a:ext>
            </a:extLst>
          </p:cNvPr>
          <p:cNvPicPr>
            <a:picLocks noChangeAspect="1"/>
          </p:cNvPicPr>
          <p:nvPr userDrawn="1"/>
        </p:nvPicPr>
        <p:blipFill rotWithShape="1">
          <a:blip r:embed="rId3">
            <a:alphaModFix/>
          </a:blip>
          <a:srcRect l="12575" t="73146" r="27409"/>
          <a:stretch/>
        </p:blipFill>
        <p:spPr>
          <a:xfrm>
            <a:off x="7131051" y="-63500"/>
            <a:ext cx="5060950" cy="1545371"/>
          </a:xfrm>
          <a:prstGeom prst="rect">
            <a:avLst/>
          </a:prstGeom>
        </p:spPr>
      </p:pic>
    </p:spTree>
    <p:extLst>
      <p:ext uri="{BB962C8B-B14F-4D97-AF65-F5344CB8AC3E}">
        <p14:creationId xmlns:p14="http://schemas.microsoft.com/office/powerpoint/2010/main" val="271742352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Video</a:t>
            </a:r>
          </a:p>
        </p:txBody>
      </p:sp>
      <p:pic>
        <p:nvPicPr>
          <p:cNvPr id="4" name="Picture 3">
            <a:extLst>
              <a:ext uri="{FF2B5EF4-FFF2-40B4-BE49-F238E27FC236}">
                <a16:creationId xmlns:a16="http://schemas.microsoft.com/office/drawing/2014/main" id="{99257504-D4F0-45F1-97EC-EFD0456CFE3D}"/>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40795575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rgbClr val="E6E6E6"/>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chemeClr val="bg1"/>
                </a:solidFill>
                <a:effectLst/>
                <a:latin typeface="+mj-lt"/>
                <a:ea typeface="+mn-ea"/>
                <a:cs typeface="Segoe UI" pitchFamily="34" charset="0"/>
              </a:defRPr>
            </a:lvl1pPr>
          </a:lstStyle>
          <a:p>
            <a:r>
              <a:rPr lang="en-US" dirty="0"/>
              <a:t>Section title</a:t>
            </a:r>
          </a:p>
        </p:txBody>
      </p:sp>
      <p:pic>
        <p:nvPicPr>
          <p:cNvPr id="4" name="Picture 3">
            <a:extLst>
              <a:ext uri="{FF2B5EF4-FFF2-40B4-BE49-F238E27FC236}">
                <a16:creationId xmlns:a16="http://schemas.microsoft.com/office/drawing/2014/main" id="{383B5D3D-A747-4BB9-A48C-15080DF0F817}"/>
              </a:ext>
            </a:extLst>
          </p:cNvPr>
          <p:cNvPicPr>
            <a:picLocks noChangeAspect="1"/>
          </p:cNvPicPr>
          <p:nvPr userDrawn="1"/>
        </p:nvPicPr>
        <p:blipFill>
          <a:blip r:embed="rId2"/>
          <a:stretch>
            <a:fillRect/>
          </a:stretch>
        </p:blipFill>
        <p:spPr>
          <a:xfrm>
            <a:off x="4212526" y="1043610"/>
            <a:ext cx="8432729" cy="5814390"/>
          </a:xfrm>
          <a:prstGeom prst="rect">
            <a:avLst/>
          </a:prstGeom>
        </p:spPr>
      </p:pic>
    </p:spTree>
    <p:extLst>
      <p:ext uri="{BB962C8B-B14F-4D97-AF65-F5344CB8AC3E}">
        <p14:creationId xmlns:p14="http://schemas.microsoft.com/office/powerpoint/2010/main" val="2607569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1066699"/>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69656390"/>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241845279"/>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_Closing logo slide">
    <p:bg>
      <p:bgPr>
        <a:solidFill>
          <a:srgbClr val="FFFFFF"/>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gray - EMF" descr="Microsoft logo, gray text version">
            <a:extLst>
              <a:ext uri="{FF2B5EF4-FFF2-40B4-BE49-F238E27FC236}">
                <a16:creationId xmlns:a16="http://schemas.microsoft.com/office/drawing/2014/main" id="{6EB48F5B-FA46-418B-8BEE-9F0C23C84A5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863659162"/>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_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gray - EMF" descr="Microsoft logo, gray text version">
            <a:extLst>
              <a:ext uri="{FF2B5EF4-FFF2-40B4-BE49-F238E27FC236}">
                <a16:creationId xmlns:a16="http://schemas.microsoft.com/office/drawing/2014/main" id="{6EB48F5B-FA46-418B-8BEE-9F0C23C84A5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40802347"/>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Tree>
    <p:extLst>
      <p:ext uri="{BB962C8B-B14F-4D97-AF65-F5344CB8AC3E}">
        <p14:creationId xmlns:p14="http://schemas.microsoft.com/office/powerpoint/2010/main" val="8446343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1302269326"/>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pic>
        <p:nvPicPr>
          <p:cNvPr id="2" name="MS logo white - EMF" descr="Microsoft logo white text version">
            <a:extLst>
              <a:ext uri="{FF2B5EF4-FFF2-40B4-BE49-F238E27FC236}">
                <a16:creationId xmlns:a16="http://schemas.microsoft.com/office/drawing/2014/main" id="{7033D55B-F61A-48E5-891C-F971584B96CC}"/>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6" name="Picture 5">
            <a:extLst>
              <a:ext uri="{FF2B5EF4-FFF2-40B4-BE49-F238E27FC236}">
                <a16:creationId xmlns:a16="http://schemas.microsoft.com/office/drawing/2014/main" id="{1A72FC08-101E-FD45-98D4-BA5238BA2D04}"/>
              </a:ext>
            </a:extLst>
          </p:cNvPr>
          <p:cNvPicPr>
            <a:picLocks noChangeAspect="1"/>
          </p:cNvPicPr>
          <p:nvPr userDrawn="1"/>
        </p:nvPicPr>
        <p:blipFill>
          <a:blip r:embed="rId3"/>
          <a:stretch>
            <a:fillRect/>
          </a:stretch>
        </p:blipFill>
        <p:spPr>
          <a:xfrm>
            <a:off x="2693233" y="0"/>
            <a:ext cx="9946298" cy="6858000"/>
          </a:xfrm>
          <a:prstGeom prst="rect">
            <a:avLst/>
          </a:prstGeom>
        </p:spPr>
      </p:pic>
      <p:sp>
        <p:nvSpPr>
          <p:cNvPr id="4" name="TextBox 3">
            <a:extLst>
              <a:ext uri="{FF2B5EF4-FFF2-40B4-BE49-F238E27FC236}">
                <a16:creationId xmlns:a16="http://schemas.microsoft.com/office/drawing/2014/main" id="{72B7EB77-ADDA-40AC-A631-33EAADA9DEB7}"/>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1795913218"/>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orient="horz" pos="904">
          <p15:clr>
            <a:srgbClr val="5ACBF0"/>
          </p15:clr>
        </p15:guide>
        <p15:guide id="2" orient="horz" pos="1272">
          <p15:clr>
            <a:srgbClr val="5ACBF0"/>
          </p15:clr>
        </p15:guide>
        <p15:guide id="3" orient="horz" pos="288">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Walkin 2">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9909A9F9-3DB4-46DC-8390-B565E2830B33}"/>
              </a:ext>
            </a:extLst>
          </p:cNvPr>
          <p:cNvSpPr/>
          <p:nvPr userDrawn="1"/>
        </p:nvSpPr>
        <p:spPr bwMode="auto">
          <a:xfrm>
            <a:off x="10124440" y="5735320"/>
            <a:ext cx="1539240" cy="599439"/>
          </a:xfrm>
          <a:custGeom>
            <a:avLst/>
            <a:gdLst>
              <a:gd name="connsiteX0" fmla="*/ 1280160 w 1539240"/>
              <a:gd name="connsiteY0" fmla="*/ 228600 h 604520"/>
              <a:gd name="connsiteX1" fmla="*/ 1280160 w 1539240"/>
              <a:gd name="connsiteY1" fmla="*/ 228600 h 604520"/>
              <a:gd name="connsiteX2" fmla="*/ 1422400 w 1539240"/>
              <a:gd name="connsiteY2" fmla="*/ 238760 h 604520"/>
              <a:gd name="connsiteX3" fmla="*/ 1452880 w 1539240"/>
              <a:gd name="connsiteY3" fmla="*/ 248920 h 604520"/>
              <a:gd name="connsiteX4" fmla="*/ 1483360 w 1539240"/>
              <a:gd name="connsiteY4" fmla="*/ 269240 h 604520"/>
              <a:gd name="connsiteX5" fmla="*/ 1493520 w 1539240"/>
              <a:gd name="connsiteY5" fmla="*/ 284480 h 604520"/>
              <a:gd name="connsiteX6" fmla="*/ 1508760 w 1539240"/>
              <a:gd name="connsiteY6" fmla="*/ 294640 h 604520"/>
              <a:gd name="connsiteX7" fmla="*/ 1529080 w 1539240"/>
              <a:gd name="connsiteY7" fmla="*/ 325120 h 604520"/>
              <a:gd name="connsiteX8" fmla="*/ 1539240 w 1539240"/>
              <a:gd name="connsiteY8" fmla="*/ 340360 h 604520"/>
              <a:gd name="connsiteX9" fmla="*/ 1534160 w 1539240"/>
              <a:gd name="connsiteY9" fmla="*/ 426720 h 604520"/>
              <a:gd name="connsiteX10" fmla="*/ 1513840 w 1539240"/>
              <a:gd name="connsiteY10" fmla="*/ 508000 h 604520"/>
              <a:gd name="connsiteX11" fmla="*/ 1508760 w 1539240"/>
              <a:gd name="connsiteY11" fmla="*/ 523240 h 604520"/>
              <a:gd name="connsiteX12" fmla="*/ 1493520 w 1539240"/>
              <a:gd name="connsiteY12" fmla="*/ 538480 h 604520"/>
              <a:gd name="connsiteX13" fmla="*/ 1447800 w 1539240"/>
              <a:gd name="connsiteY13" fmla="*/ 553720 h 604520"/>
              <a:gd name="connsiteX14" fmla="*/ 1432560 w 1539240"/>
              <a:gd name="connsiteY14" fmla="*/ 558800 h 604520"/>
              <a:gd name="connsiteX15" fmla="*/ 1417320 w 1539240"/>
              <a:gd name="connsiteY15" fmla="*/ 563880 h 604520"/>
              <a:gd name="connsiteX16" fmla="*/ 1203960 w 1539240"/>
              <a:gd name="connsiteY16" fmla="*/ 574040 h 604520"/>
              <a:gd name="connsiteX17" fmla="*/ 497840 w 1539240"/>
              <a:gd name="connsiteY17" fmla="*/ 579120 h 604520"/>
              <a:gd name="connsiteX18" fmla="*/ 447040 w 1539240"/>
              <a:gd name="connsiteY18" fmla="*/ 589280 h 604520"/>
              <a:gd name="connsiteX19" fmla="*/ 421640 w 1539240"/>
              <a:gd name="connsiteY19" fmla="*/ 594360 h 604520"/>
              <a:gd name="connsiteX20" fmla="*/ 406400 w 1539240"/>
              <a:gd name="connsiteY20" fmla="*/ 599440 h 604520"/>
              <a:gd name="connsiteX21" fmla="*/ 381000 w 1539240"/>
              <a:gd name="connsiteY21" fmla="*/ 604520 h 604520"/>
              <a:gd name="connsiteX22" fmla="*/ 223520 w 1539240"/>
              <a:gd name="connsiteY22" fmla="*/ 599440 h 604520"/>
              <a:gd name="connsiteX23" fmla="*/ 157480 w 1539240"/>
              <a:gd name="connsiteY23" fmla="*/ 589280 h 604520"/>
              <a:gd name="connsiteX24" fmla="*/ 116840 w 1539240"/>
              <a:gd name="connsiteY24" fmla="*/ 579120 h 604520"/>
              <a:gd name="connsiteX25" fmla="*/ 96520 w 1539240"/>
              <a:gd name="connsiteY25" fmla="*/ 574040 h 604520"/>
              <a:gd name="connsiteX26" fmla="*/ 66040 w 1539240"/>
              <a:gd name="connsiteY26" fmla="*/ 563880 h 604520"/>
              <a:gd name="connsiteX27" fmla="*/ 50800 w 1539240"/>
              <a:gd name="connsiteY27" fmla="*/ 558800 h 604520"/>
              <a:gd name="connsiteX28" fmla="*/ 40640 w 1539240"/>
              <a:gd name="connsiteY28" fmla="*/ 543560 h 604520"/>
              <a:gd name="connsiteX29" fmla="*/ 35560 w 1539240"/>
              <a:gd name="connsiteY29" fmla="*/ 528320 h 604520"/>
              <a:gd name="connsiteX30" fmla="*/ 30480 w 1539240"/>
              <a:gd name="connsiteY30" fmla="*/ 370840 h 604520"/>
              <a:gd name="connsiteX31" fmla="*/ 25400 w 1539240"/>
              <a:gd name="connsiteY31" fmla="*/ 340360 h 604520"/>
              <a:gd name="connsiteX32" fmla="*/ 20320 w 1539240"/>
              <a:gd name="connsiteY32" fmla="*/ 304800 h 604520"/>
              <a:gd name="connsiteX33" fmla="*/ 10160 w 1539240"/>
              <a:gd name="connsiteY33" fmla="*/ 233680 h 604520"/>
              <a:gd name="connsiteX34" fmla="*/ 0 w 1539240"/>
              <a:gd name="connsiteY34" fmla="*/ 182880 h 604520"/>
              <a:gd name="connsiteX35" fmla="*/ 5080 w 1539240"/>
              <a:gd name="connsiteY35" fmla="*/ 121920 h 604520"/>
              <a:gd name="connsiteX36" fmla="*/ 20320 w 1539240"/>
              <a:gd name="connsiteY36" fmla="*/ 111760 h 604520"/>
              <a:gd name="connsiteX37" fmla="*/ 71120 w 1539240"/>
              <a:gd name="connsiteY37" fmla="*/ 91440 h 604520"/>
              <a:gd name="connsiteX38" fmla="*/ 91440 w 1539240"/>
              <a:gd name="connsiteY38" fmla="*/ 86360 h 604520"/>
              <a:gd name="connsiteX39" fmla="*/ 121920 w 1539240"/>
              <a:gd name="connsiteY39" fmla="*/ 81280 h 604520"/>
              <a:gd name="connsiteX40" fmla="*/ 172720 w 1539240"/>
              <a:gd name="connsiteY40" fmla="*/ 60960 h 604520"/>
              <a:gd name="connsiteX41" fmla="*/ 223520 w 1539240"/>
              <a:gd name="connsiteY41" fmla="*/ 40640 h 604520"/>
              <a:gd name="connsiteX42" fmla="*/ 248920 w 1539240"/>
              <a:gd name="connsiteY42" fmla="*/ 30480 h 604520"/>
              <a:gd name="connsiteX43" fmla="*/ 264160 w 1539240"/>
              <a:gd name="connsiteY43" fmla="*/ 20320 h 604520"/>
              <a:gd name="connsiteX44" fmla="*/ 289560 w 1539240"/>
              <a:gd name="connsiteY44" fmla="*/ 15240 h 604520"/>
              <a:gd name="connsiteX45" fmla="*/ 314960 w 1539240"/>
              <a:gd name="connsiteY45" fmla="*/ 5080 h 604520"/>
              <a:gd name="connsiteX46" fmla="*/ 330200 w 1539240"/>
              <a:gd name="connsiteY46" fmla="*/ 0 h 604520"/>
              <a:gd name="connsiteX47" fmla="*/ 431800 w 1539240"/>
              <a:gd name="connsiteY47" fmla="*/ 10160 h 604520"/>
              <a:gd name="connsiteX48" fmla="*/ 447040 w 1539240"/>
              <a:gd name="connsiteY48" fmla="*/ 15240 h 604520"/>
              <a:gd name="connsiteX49" fmla="*/ 467360 w 1539240"/>
              <a:gd name="connsiteY49" fmla="*/ 20320 h 604520"/>
              <a:gd name="connsiteX50" fmla="*/ 518160 w 1539240"/>
              <a:gd name="connsiteY50" fmla="*/ 35560 h 604520"/>
              <a:gd name="connsiteX51" fmla="*/ 533400 w 1539240"/>
              <a:gd name="connsiteY51" fmla="*/ 45720 h 604520"/>
              <a:gd name="connsiteX52" fmla="*/ 548640 w 1539240"/>
              <a:gd name="connsiteY52" fmla="*/ 50800 h 604520"/>
              <a:gd name="connsiteX53" fmla="*/ 574040 w 1539240"/>
              <a:gd name="connsiteY53" fmla="*/ 60960 h 604520"/>
              <a:gd name="connsiteX54" fmla="*/ 614680 w 1539240"/>
              <a:gd name="connsiteY54" fmla="*/ 71120 h 604520"/>
              <a:gd name="connsiteX55" fmla="*/ 665480 w 1539240"/>
              <a:gd name="connsiteY55" fmla="*/ 91440 h 604520"/>
              <a:gd name="connsiteX56" fmla="*/ 690880 w 1539240"/>
              <a:gd name="connsiteY56" fmla="*/ 96520 h 604520"/>
              <a:gd name="connsiteX57" fmla="*/ 716280 w 1539240"/>
              <a:gd name="connsiteY57" fmla="*/ 106680 h 604520"/>
              <a:gd name="connsiteX58" fmla="*/ 736600 w 1539240"/>
              <a:gd name="connsiteY58" fmla="*/ 111760 h 604520"/>
              <a:gd name="connsiteX59" fmla="*/ 756920 w 1539240"/>
              <a:gd name="connsiteY59" fmla="*/ 121920 h 604520"/>
              <a:gd name="connsiteX60" fmla="*/ 782320 w 1539240"/>
              <a:gd name="connsiteY60" fmla="*/ 127000 h 604520"/>
              <a:gd name="connsiteX61" fmla="*/ 802640 w 1539240"/>
              <a:gd name="connsiteY61" fmla="*/ 132080 h 604520"/>
              <a:gd name="connsiteX62" fmla="*/ 858520 w 1539240"/>
              <a:gd name="connsiteY62" fmla="*/ 142240 h 604520"/>
              <a:gd name="connsiteX63" fmla="*/ 944880 w 1539240"/>
              <a:gd name="connsiteY63" fmla="*/ 157480 h 604520"/>
              <a:gd name="connsiteX64" fmla="*/ 990600 w 1539240"/>
              <a:gd name="connsiteY64" fmla="*/ 162560 h 604520"/>
              <a:gd name="connsiteX65" fmla="*/ 1046480 w 1539240"/>
              <a:gd name="connsiteY65" fmla="*/ 172720 h 604520"/>
              <a:gd name="connsiteX66" fmla="*/ 1061720 w 1539240"/>
              <a:gd name="connsiteY66" fmla="*/ 177800 h 604520"/>
              <a:gd name="connsiteX67" fmla="*/ 1112520 w 1539240"/>
              <a:gd name="connsiteY67" fmla="*/ 187960 h 604520"/>
              <a:gd name="connsiteX68" fmla="*/ 1137920 w 1539240"/>
              <a:gd name="connsiteY68" fmla="*/ 193040 h 604520"/>
              <a:gd name="connsiteX69" fmla="*/ 1168400 w 1539240"/>
              <a:gd name="connsiteY69" fmla="*/ 198120 h 604520"/>
              <a:gd name="connsiteX70" fmla="*/ 1188720 w 1539240"/>
              <a:gd name="connsiteY70" fmla="*/ 203200 h 604520"/>
              <a:gd name="connsiteX71" fmla="*/ 1244600 w 1539240"/>
              <a:gd name="connsiteY71" fmla="*/ 208280 h 604520"/>
              <a:gd name="connsiteX72" fmla="*/ 1280160 w 1539240"/>
              <a:gd name="connsiteY72" fmla="*/ 213360 h 604520"/>
              <a:gd name="connsiteX73" fmla="*/ 1310640 w 1539240"/>
              <a:gd name="connsiteY73" fmla="*/ 218440 h 604520"/>
              <a:gd name="connsiteX74" fmla="*/ 1330960 w 1539240"/>
              <a:gd name="connsiteY74" fmla="*/ 218440 h 604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Lst>
            <a:rect l="l" t="t" r="r" b="b"/>
            <a:pathLst>
              <a:path w="1539240" h="604520">
                <a:moveTo>
                  <a:pt x="1280160" y="228600"/>
                </a:moveTo>
                <a:lnTo>
                  <a:pt x="1280160" y="228600"/>
                </a:lnTo>
                <a:cubicBezTo>
                  <a:pt x="1297755" y="229438"/>
                  <a:pt x="1385583" y="230264"/>
                  <a:pt x="1422400" y="238760"/>
                </a:cubicBezTo>
                <a:cubicBezTo>
                  <a:pt x="1432835" y="241168"/>
                  <a:pt x="1443969" y="242979"/>
                  <a:pt x="1452880" y="248920"/>
                </a:cubicBezTo>
                <a:lnTo>
                  <a:pt x="1483360" y="269240"/>
                </a:lnTo>
                <a:cubicBezTo>
                  <a:pt x="1486747" y="274320"/>
                  <a:pt x="1489203" y="280163"/>
                  <a:pt x="1493520" y="284480"/>
                </a:cubicBezTo>
                <a:cubicBezTo>
                  <a:pt x="1497837" y="288797"/>
                  <a:pt x="1504740" y="290045"/>
                  <a:pt x="1508760" y="294640"/>
                </a:cubicBezTo>
                <a:cubicBezTo>
                  <a:pt x="1516801" y="303830"/>
                  <a:pt x="1522307" y="314960"/>
                  <a:pt x="1529080" y="325120"/>
                </a:cubicBezTo>
                <a:lnTo>
                  <a:pt x="1539240" y="340360"/>
                </a:lnTo>
                <a:cubicBezTo>
                  <a:pt x="1537547" y="369147"/>
                  <a:pt x="1537344" y="398060"/>
                  <a:pt x="1534160" y="426720"/>
                </a:cubicBezTo>
                <a:cubicBezTo>
                  <a:pt x="1530073" y="463501"/>
                  <a:pt x="1524392" y="476345"/>
                  <a:pt x="1513840" y="508000"/>
                </a:cubicBezTo>
                <a:cubicBezTo>
                  <a:pt x="1512147" y="513080"/>
                  <a:pt x="1512546" y="519454"/>
                  <a:pt x="1508760" y="523240"/>
                </a:cubicBezTo>
                <a:cubicBezTo>
                  <a:pt x="1503680" y="528320"/>
                  <a:pt x="1499800" y="534991"/>
                  <a:pt x="1493520" y="538480"/>
                </a:cubicBezTo>
                <a:lnTo>
                  <a:pt x="1447800" y="553720"/>
                </a:lnTo>
                <a:lnTo>
                  <a:pt x="1432560" y="558800"/>
                </a:lnTo>
                <a:cubicBezTo>
                  <a:pt x="1427480" y="560493"/>
                  <a:pt x="1422602" y="563000"/>
                  <a:pt x="1417320" y="563880"/>
                </a:cubicBezTo>
                <a:cubicBezTo>
                  <a:pt x="1330122" y="578413"/>
                  <a:pt x="1376791" y="572065"/>
                  <a:pt x="1203960" y="574040"/>
                </a:cubicBezTo>
                <a:lnTo>
                  <a:pt x="497840" y="579120"/>
                </a:lnTo>
                <a:cubicBezTo>
                  <a:pt x="438113" y="589074"/>
                  <a:pt x="492509" y="579176"/>
                  <a:pt x="447040" y="589280"/>
                </a:cubicBezTo>
                <a:cubicBezTo>
                  <a:pt x="438611" y="591153"/>
                  <a:pt x="430017" y="592266"/>
                  <a:pt x="421640" y="594360"/>
                </a:cubicBezTo>
                <a:cubicBezTo>
                  <a:pt x="416445" y="595659"/>
                  <a:pt x="411595" y="598141"/>
                  <a:pt x="406400" y="599440"/>
                </a:cubicBezTo>
                <a:cubicBezTo>
                  <a:pt x="398023" y="601534"/>
                  <a:pt x="389467" y="602827"/>
                  <a:pt x="381000" y="604520"/>
                </a:cubicBezTo>
                <a:cubicBezTo>
                  <a:pt x="328507" y="602827"/>
                  <a:pt x="275968" y="602200"/>
                  <a:pt x="223520" y="599440"/>
                </a:cubicBezTo>
                <a:cubicBezTo>
                  <a:pt x="215486" y="599017"/>
                  <a:pt x="167320" y="591069"/>
                  <a:pt x="157480" y="589280"/>
                </a:cubicBezTo>
                <a:cubicBezTo>
                  <a:pt x="114876" y="581534"/>
                  <a:pt x="147684" y="587933"/>
                  <a:pt x="116840" y="579120"/>
                </a:cubicBezTo>
                <a:cubicBezTo>
                  <a:pt x="110127" y="577202"/>
                  <a:pt x="103207" y="576046"/>
                  <a:pt x="96520" y="574040"/>
                </a:cubicBezTo>
                <a:cubicBezTo>
                  <a:pt x="86262" y="570963"/>
                  <a:pt x="76200" y="567267"/>
                  <a:pt x="66040" y="563880"/>
                </a:cubicBezTo>
                <a:lnTo>
                  <a:pt x="50800" y="558800"/>
                </a:lnTo>
                <a:cubicBezTo>
                  <a:pt x="47413" y="553720"/>
                  <a:pt x="43370" y="549021"/>
                  <a:pt x="40640" y="543560"/>
                </a:cubicBezTo>
                <a:cubicBezTo>
                  <a:pt x="38245" y="538771"/>
                  <a:pt x="35874" y="533666"/>
                  <a:pt x="35560" y="528320"/>
                </a:cubicBezTo>
                <a:cubicBezTo>
                  <a:pt x="32476" y="475890"/>
                  <a:pt x="33315" y="423284"/>
                  <a:pt x="30480" y="370840"/>
                </a:cubicBezTo>
                <a:cubicBezTo>
                  <a:pt x="29924" y="360555"/>
                  <a:pt x="26966" y="350540"/>
                  <a:pt x="25400" y="340360"/>
                </a:cubicBezTo>
                <a:cubicBezTo>
                  <a:pt x="23579" y="328526"/>
                  <a:pt x="21902" y="316669"/>
                  <a:pt x="20320" y="304800"/>
                </a:cubicBezTo>
                <a:cubicBezTo>
                  <a:pt x="15482" y="268518"/>
                  <a:pt x="16338" y="266627"/>
                  <a:pt x="10160" y="233680"/>
                </a:cubicBezTo>
                <a:cubicBezTo>
                  <a:pt x="6978" y="216707"/>
                  <a:pt x="0" y="182880"/>
                  <a:pt x="0" y="182880"/>
                </a:cubicBezTo>
                <a:cubicBezTo>
                  <a:pt x="1693" y="162560"/>
                  <a:pt x="-522" y="141526"/>
                  <a:pt x="5080" y="121920"/>
                </a:cubicBezTo>
                <a:cubicBezTo>
                  <a:pt x="6757" y="116050"/>
                  <a:pt x="15019" y="114789"/>
                  <a:pt x="20320" y="111760"/>
                </a:cubicBezTo>
                <a:cubicBezTo>
                  <a:pt x="36670" y="102417"/>
                  <a:pt x="52617" y="96066"/>
                  <a:pt x="71120" y="91440"/>
                </a:cubicBezTo>
                <a:cubicBezTo>
                  <a:pt x="77893" y="89747"/>
                  <a:pt x="84594" y="87729"/>
                  <a:pt x="91440" y="86360"/>
                </a:cubicBezTo>
                <a:cubicBezTo>
                  <a:pt x="101540" y="84340"/>
                  <a:pt x="111927" y="83778"/>
                  <a:pt x="121920" y="81280"/>
                </a:cubicBezTo>
                <a:cubicBezTo>
                  <a:pt x="158921" y="72030"/>
                  <a:pt x="143290" y="73573"/>
                  <a:pt x="172720" y="60960"/>
                </a:cubicBezTo>
                <a:cubicBezTo>
                  <a:pt x="189483" y="53776"/>
                  <a:pt x="206587" y="47413"/>
                  <a:pt x="223520" y="40640"/>
                </a:cubicBezTo>
                <a:cubicBezTo>
                  <a:pt x="231987" y="37253"/>
                  <a:pt x="241333" y="35538"/>
                  <a:pt x="248920" y="30480"/>
                </a:cubicBezTo>
                <a:cubicBezTo>
                  <a:pt x="254000" y="27093"/>
                  <a:pt x="258443" y="22464"/>
                  <a:pt x="264160" y="20320"/>
                </a:cubicBezTo>
                <a:cubicBezTo>
                  <a:pt x="272245" y="17288"/>
                  <a:pt x="281290" y="17721"/>
                  <a:pt x="289560" y="15240"/>
                </a:cubicBezTo>
                <a:cubicBezTo>
                  <a:pt x="298294" y="12620"/>
                  <a:pt x="306422" y="8282"/>
                  <a:pt x="314960" y="5080"/>
                </a:cubicBezTo>
                <a:cubicBezTo>
                  <a:pt x="319974" y="3200"/>
                  <a:pt x="325120" y="1693"/>
                  <a:pt x="330200" y="0"/>
                </a:cubicBezTo>
                <a:cubicBezTo>
                  <a:pt x="359024" y="2217"/>
                  <a:pt x="401041" y="4008"/>
                  <a:pt x="431800" y="10160"/>
                </a:cubicBezTo>
                <a:cubicBezTo>
                  <a:pt x="437051" y="11210"/>
                  <a:pt x="441891" y="13769"/>
                  <a:pt x="447040" y="15240"/>
                </a:cubicBezTo>
                <a:cubicBezTo>
                  <a:pt x="453753" y="17158"/>
                  <a:pt x="460673" y="18314"/>
                  <a:pt x="467360" y="20320"/>
                </a:cubicBezTo>
                <a:cubicBezTo>
                  <a:pt x="529199" y="38872"/>
                  <a:pt x="471324" y="23851"/>
                  <a:pt x="518160" y="35560"/>
                </a:cubicBezTo>
                <a:cubicBezTo>
                  <a:pt x="523240" y="38947"/>
                  <a:pt x="527939" y="42990"/>
                  <a:pt x="533400" y="45720"/>
                </a:cubicBezTo>
                <a:cubicBezTo>
                  <a:pt x="538189" y="48115"/>
                  <a:pt x="543626" y="48920"/>
                  <a:pt x="548640" y="50800"/>
                </a:cubicBezTo>
                <a:cubicBezTo>
                  <a:pt x="557178" y="54002"/>
                  <a:pt x="565306" y="58340"/>
                  <a:pt x="574040" y="60960"/>
                </a:cubicBezTo>
                <a:cubicBezTo>
                  <a:pt x="600544" y="68911"/>
                  <a:pt x="593821" y="62180"/>
                  <a:pt x="614680" y="71120"/>
                </a:cubicBezTo>
                <a:cubicBezTo>
                  <a:pt x="638387" y="81280"/>
                  <a:pt x="636573" y="85659"/>
                  <a:pt x="665480" y="91440"/>
                </a:cubicBezTo>
                <a:cubicBezTo>
                  <a:pt x="673947" y="93133"/>
                  <a:pt x="682610" y="94039"/>
                  <a:pt x="690880" y="96520"/>
                </a:cubicBezTo>
                <a:cubicBezTo>
                  <a:pt x="699614" y="99140"/>
                  <a:pt x="707629" y="103796"/>
                  <a:pt x="716280" y="106680"/>
                </a:cubicBezTo>
                <a:cubicBezTo>
                  <a:pt x="722904" y="108888"/>
                  <a:pt x="730063" y="109309"/>
                  <a:pt x="736600" y="111760"/>
                </a:cubicBezTo>
                <a:cubicBezTo>
                  <a:pt x="743691" y="114419"/>
                  <a:pt x="749736" y="119525"/>
                  <a:pt x="756920" y="121920"/>
                </a:cubicBezTo>
                <a:cubicBezTo>
                  <a:pt x="765111" y="124650"/>
                  <a:pt x="773891" y="125127"/>
                  <a:pt x="782320" y="127000"/>
                </a:cubicBezTo>
                <a:cubicBezTo>
                  <a:pt x="789136" y="128515"/>
                  <a:pt x="795824" y="130565"/>
                  <a:pt x="802640" y="132080"/>
                </a:cubicBezTo>
                <a:cubicBezTo>
                  <a:pt x="830874" y="138354"/>
                  <a:pt x="828191" y="136726"/>
                  <a:pt x="858520" y="142240"/>
                </a:cubicBezTo>
                <a:cubicBezTo>
                  <a:pt x="892966" y="148503"/>
                  <a:pt x="902016" y="152717"/>
                  <a:pt x="944880" y="157480"/>
                </a:cubicBezTo>
                <a:lnTo>
                  <a:pt x="990600" y="162560"/>
                </a:lnTo>
                <a:cubicBezTo>
                  <a:pt x="1050839" y="177620"/>
                  <a:pt x="955469" y="154518"/>
                  <a:pt x="1046480" y="172720"/>
                </a:cubicBezTo>
                <a:cubicBezTo>
                  <a:pt x="1051731" y="173770"/>
                  <a:pt x="1056502" y="176596"/>
                  <a:pt x="1061720" y="177800"/>
                </a:cubicBezTo>
                <a:cubicBezTo>
                  <a:pt x="1078546" y="181683"/>
                  <a:pt x="1095587" y="184573"/>
                  <a:pt x="1112520" y="187960"/>
                </a:cubicBezTo>
                <a:cubicBezTo>
                  <a:pt x="1120987" y="189653"/>
                  <a:pt x="1129403" y="191621"/>
                  <a:pt x="1137920" y="193040"/>
                </a:cubicBezTo>
                <a:cubicBezTo>
                  <a:pt x="1148080" y="194733"/>
                  <a:pt x="1158300" y="196100"/>
                  <a:pt x="1168400" y="198120"/>
                </a:cubicBezTo>
                <a:cubicBezTo>
                  <a:pt x="1175246" y="199489"/>
                  <a:pt x="1181799" y="202277"/>
                  <a:pt x="1188720" y="203200"/>
                </a:cubicBezTo>
                <a:cubicBezTo>
                  <a:pt x="1207259" y="205672"/>
                  <a:pt x="1226011" y="206215"/>
                  <a:pt x="1244600" y="208280"/>
                </a:cubicBezTo>
                <a:cubicBezTo>
                  <a:pt x="1256500" y="209602"/>
                  <a:pt x="1268326" y="211539"/>
                  <a:pt x="1280160" y="213360"/>
                </a:cubicBezTo>
                <a:cubicBezTo>
                  <a:pt x="1290340" y="214926"/>
                  <a:pt x="1300391" y="217415"/>
                  <a:pt x="1310640" y="218440"/>
                </a:cubicBezTo>
                <a:cubicBezTo>
                  <a:pt x="1317380" y="219114"/>
                  <a:pt x="1324187" y="218440"/>
                  <a:pt x="1330960" y="218440"/>
                </a:cubicBezTo>
              </a:path>
            </a:pathLst>
          </a:custGeom>
          <a:solidFill>
            <a:schemeClr val="bg1">
              <a:alpha val="91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pic>
        <p:nvPicPr>
          <p:cNvPr id="2" name="MS logo gray - EMF" descr="Microsoft logo, gray text version">
            <a:extLst>
              <a:ext uri="{FF2B5EF4-FFF2-40B4-BE49-F238E27FC236}">
                <a16:creationId xmlns:a16="http://schemas.microsoft.com/office/drawing/2014/main" id="{E6FC95E3-3BAC-4679-BC75-9D81120B9A9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5" name="Picture 4">
            <a:extLst>
              <a:ext uri="{FF2B5EF4-FFF2-40B4-BE49-F238E27FC236}">
                <a16:creationId xmlns:a16="http://schemas.microsoft.com/office/drawing/2014/main" id="{194C6554-EA7F-4E48-A11A-9813A516F0A5}"/>
              </a:ext>
            </a:extLst>
          </p:cNvPr>
          <p:cNvPicPr>
            <a:picLocks noChangeAspect="1"/>
          </p:cNvPicPr>
          <p:nvPr userDrawn="1"/>
        </p:nvPicPr>
        <p:blipFill>
          <a:blip r:embed="rId3"/>
          <a:stretch>
            <a:fillRect/>
          </a:stretch>
        </p:blipFill>
        <p:spPr>
          <a:xfrm>
            <a:off x="2693233" y="0"/>
            <a:ext cx="9946298" cy="6857999"/>
          </a:xfrm>
          <a:prstGeom prst="rect">
            <a:avLst/>
          </a:prstGeom>
        </p:spPr>
      </p:pic>
      <p:sp>
        <p:nvSpPr>
          <p:cNvPr id="7" name="TextBox 6">
            <a:extLst>
              <a:ext uri="{FF2B5EF4-FFF2-40B4-BE49-F238E27FC236}">
                <a16:creationId xmlns:a16="http://schemas.microsoft.com/office/drawing/2014/main" id="{BA955761-C3DB-473B-AB1B-B849DF6A572E}"/>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3310471191"/>
      </p:ext>
    </p:extLst>
  </p:cSld>
  <p:clrMapOvr>
    <a:masterClrMapping/>
  </p:clrMapOvr>
  <p:transition>
    <p:fade/>
  </p:transition>
  <p:extLst mod="1">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Walkin 3">
    <p:bg>
      <p:bgPr>
        <a:solidFill>
          <a:srgbClr val="0D0D0D"/>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6" name="MS logo white - EMF" descr="Microsoft logo white text version">
            <a:extLst>
              <a:ext uri="{FF2B5EF4-FFF2-40B4-BE49-F238E27FC236}">
                <a16:creationId xmlns:a16="http://schemas.microsoft.com/office/drawing/2014/main" id="{FA1FB81A-230B-4B5F-94D8-5F0D77A4703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10" name="Picture 9">
            <a:extLst>
              <a:ext uri="{FF2B5EF4-FFF2-40B4-BE49-F238E27FC236}">
                <a16:creationId xmlns:a16="http://schemas.microsoft.com/office/drawing/2014/main" id="{3C06A81A-3567-42AD-AC9A-3D02F7C0AEEC}"/>
              </a:ext>
            </a:extLst>
          </p:cNvPr>
          <p:cNvPicPr>
            <a:picLocks noChangeAspect="1"/>
          </p:cNvPicPr>
          <p:nvPr userDrawn="1"/>
        </p:nvPicPr>
        <p:blipFill>
          <a:blip r:embed="rId3"/>
          <a:stretch>
            <a:fillRect/>
          </a:stretch>
        </p:blipFill>
        <p:spPr>
          <a:xfrm>
            <a:off x="4212526" y="1043610"/>
            <a:ext cx="8432729" cy="5814390"/>
          </a:xfrm>
          <a:prstGeom prst="rect">
            <a:avLst/>
          </a:prstGeom>
        </p:spPr>
      </p:pic>
      <p:sp>
        <p:nvSpPr>
          <p:cNvPr id="7" name="TextBox 6">
            <a:extLst>
              <a:ext uri="{FF2B5EF4-FFF2-40B4-BE49-F238E27FC236}">
                <a16:creationId xmlns:a16="http://schemas.microsoft.com/office/drawing/2014/main" id="{45C19973-4DCF-40AE-8B61-A778E59173F4}"/>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141395846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Walkin 4">
    <p:bg>
      <p:bgRef idx="1001">
        <a:schemeClr val="bg1"/>
      </p:bgRef>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51D11B78-31B1-4F76-BB10-2E94696627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A753D0E1-2E88-4825-A2D4-E566FC9C1857}"/>
              </a:ext>
            </a:extLst>
          </p:cNvPr>
          <p:cNvPicPr>
            <a:picLocks noChangeAspect="1"/>
          </p:cNvPicPr>
          <p:nvPr userDrawn="1"/>
        </p:nvPicPr>
        <p:blipFill>
          <a:blip r:embed="rId3"/>
          <a:stretch>
            <a:fillRect/>
          </a:stretch>
        </p:blipFill>
        <p:spPr>
          <a:xfrm>
            <a:off x="4212526" y="1043610"/>
            <a:ext cx="8432729" cy="5814390"/>
          </a:xfrm>
          <a:prstGeom prst="rect">
            <a:avLst/>
          </a:prstGeom>
        </p:spPr>
      </p:pic>
      <p:sp>
        <p:nvSpPr>
          <p:cNvPr id="7" name="TextBox 6">
            <a:extLst>
              <a:ext uri="{FF2B5EF4-FFF2-40B4-BE49-F238E27FC236}">
                <a16:creationId xmlns:a16="http://schemas.microsoft.com/office/drawing/2014/main" id="{0524F9FE-404D-4987-B393-D9576148ED51}"/>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12411583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Walkin 5">
    <p:bg>
      <p:bgPr>
        <a:solidFill>
          <a:srgbClr val="E6E6E6"/>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425780"/>
            <a:ext cx="5511800" cy="1107996"/>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a:xfrm>
            <a:off x="584200" y="3962400"/>
            <a:ext cx="91440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pic>
        <p:nvPicPr>
          <p:cNvPr id="8" name="MS logo gray - EMF" descr="Microsoft logo, gray text version">
            <a:extLst>
              <a:ext uri="{FF2B5EF4-FFF2-40B4-BE49-F238E27FC236}">
                <a16:creationId xmlns:a16="http://schemas.microsoft.com/office/drawing/2014/main" id="{51D11B78-31B1-4F76-BB10-2E94696627C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pic>
        <p:nvPicPr>
          <p:cNvPr id="6" name="Picture 5">
            <a:extLst>
              <a:ext uri="{FF2B5EF4-FFF2-40B4-BE49-F238E27FC236}">
                <a16:creationId xmlns:a16="http://schemas.microsoft.com/office/drawing/2014/main" id="{9EBDAA8D-77E5-4B57-B3AC-5B0ECC187C32}"/>
              </a:ext>
            </a:extLst>
          </p:cNvPr>
          <p:cNvPicPr>
            <a:picLocks noChangeAspect="1"/>
          </p:cNvPicPr>
          <p:nvPr userDrawn="1"/>
        </p:nvPicPr>
        <p:blipFill>
          <a:blip r:embed="rId3"/>
          <a:stretch>
            <a:fillRect/>
          </a:stretch>
        </p:blipFill>
        <p:spPr>
          <a:xfrm>
            <a:off x="4212526" y="1043610"/>
            <a:ext cx="8432729" cy="5814390"/>
          </a:xfrm>
          <a:prstGeom prst="rect">
            <a:avLst/>
          </a:prstGeom>
        </p:spPr>
      </p:pic>
      <p:sp>
        <p:nvSpPr>
          <p:cNvPr id="7" name="TextBox 6">
            <a:extLst>
              <a:ext uri="{FF2B5EF4-FFF2-40B4-BE49-F238E27FC236}">
                <a16:creationId xmlns:a16="http://schemas.microsoft.com/office/drawing/2014/main" id="{7E97596E-2FF9-4709-B34A-5F47E3003661}"/>
              </a:ext>
            </a:extLst>
          </p:cNvPr>
          <p:cNvSpPr txBox="1"/>
          <p:nvPr userDrawn="1"/>
        </p:nvSpPr>
        <p:spPr>
          <a:xfrm>
            <a:off x="584200" y="6110770"/>
            <a:ext cx="2247900" cy="215444"/>
          </a:xfrm>
          <a:prstGeom prst="rect">
            <a:avLst/>
          </a:prstGeom>
          <a:noFill/>
        </p:spPr>
        <p:txBody>
          <a:bodyPr wrap="square" lIns="0" tIns="0" rIns="0" bIns="0" rtlCol="0">
            <a:spAutoFit/>
          </a:bodyPr>
          <a:lstStyle/>
          <a:p>
            <a:pPr algn="l"/>
            <a:r>
              <a:rPr lang="en-US" sz="1400" dirty="0">
                <a:solidFill>
                  <a:srgbClr val="5C2D9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48088728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rgbClr val="0D0D0D"/>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582042" y="3962400"/>
            <a:ext cx="4164583"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a:t>
            </a:r>
          </a:p>
        </p:txBody>
      </p:sp>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dirty="0"/>
              <a:t>Event name or presentation title </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pic>
        <p:nvPicPr>
          <p:cNvPr id="4" name="Picture 3" descr="A picture containing person, indoor&#10;&#10;Description automatically generated">
            <a:extLst>
              <a:ext uri="{FF2B5EF4-FFF2-40B4-BE49-F238E27FC236}">
                <a16:creationId xmlns:a16="http://schemas.microsoft.com/office/drawing/2014/main" id="{9FBFC78E-B822-4815-BCC6-5ED8DB4F05B7}"/>
              </a:ext>
            </a:extLst>
          </p:cNvPr>
          <p:cNvPicPr>
            <a:picLocks noChangeAspect="1"/>
          </p:cNvPicPr>
          <p:nvPr userDrawn="1"/>
        </p:nvPicPr>
        <p:blipFill rotWithShape="1">
          <a:blip r:embed="rId3"/>
          <a:srcRect l="17265" r="15957"/>
          <a:stretch/>
        </p:blipFill>
        <p:spPr>
          <a:xfrm>
            <a:off x="5326063" y="0"/>
            <a:ext cx="6865937" cy="6858000"/>
          </a:xfrm>
          <a:prstGeom prst="rect">
            <a:avLst/>
          </a:prstGeom>
        </p:spPr>
      </p:pic>
      <p:sp>
        <p:nvSpPr>
          <p:cNvPr id="6" name="TextBox 5">
            <a:extLst>
              <a:ext uri="{FF2B5EF4-FFF2-40B4-BE49-F238E27FC236}">
                <a16:creationId xmlns:a16="http://schemas.microsoft.com/office/drawing/2014/main" id="{3260E673-61AC-440C-8DAE-1F6569DB81AD}"/>
              </a:ext>
            </a:extLst>
          </p:cNvPr>
          <p:cNvSpPr txBox="1"/>
          <p:nvPr userDrawn="1"/>
        </p:nvSpPr>
        <p:spPr>
          <a:xfrm>
            <a:off x="584200" y="6106490"/>
            <a:ext cx="2125146" cy="215444"/>
          </a:xfrm>
          <a:prstGeom prst="rect">
            <a:avLst/>
          </a:prstGeom>
          <a:noFill/>
        </p:spPr>
        <p:txBody>
          <a:bodyPr wrap="square" lIns="0" tIns="0" rIns="0" bIns="0" rtlCol="0">
            <a:spAutoFit/>
          </a:bodyPr>
          <a:lstStyle/>
          <a:p>
            <a:pPr algn="l"/>
            <a:r>
              <a:rPr lang="en-US" sz="1400" dirty="0">
                <a:solidFill>
                  <a:schemeClr val="tx1"/>
                </a:solidFill>
                <a:latin typeface="+mn-lt"/>
                <a:cs typeface="Segoe UI Semilight" panose="020B0402040204020203" pitchFamily="34" charset="0"/>
              </a:rPr>
              <a:t>Visual Studio 2019 launch</a:t>
            </a:r>
          </a:p>
        </p:txBody>
      </p:sp>
    </p:spTree>
    <p:extLst>
      <p:ext uri="{BB962C8B-B14F-4D97-AF65-F5344CB8AC3E}">
        <p14:creationId xmlns:p14="http://schemas.microsoft.com/office/powerpoint/2010/main" val="15296257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theme" Target="../theme/theme1.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image" Target="../media/image1.emf"/><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40" cstate="screen">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170510417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566420" y="1116255"/>
            <a:ext cx="6725632" cy="553998"/>
          </a:xfrm>
        </p:spPr>
        <p:txBody>
          <a:bodyPr/>
          <a:lstStyle/>
          <a:p>
            <a:r>
              <a:rPr lang="en-US" dirty="0" err="1" smtClean="0"/>
              <a:t>Mejoras</a:t>
            </a:r>
            <a:r>
              <a:rPr lang="en-US" dirty="0" smtClean="0"/>
              <a:t> “de </a:t>
            </a:r>
            <a:r>
              <a:rPr lang="en-US" dirty="0" err="1" smtClean="0"/>
              <a:t>reparto</a:t>
            </a:r>
            <a:r>
              <a:rPr lang="en-US" dirty="0" smtClean="0"/>
              <a:t>” </a:t>
            </a:r>
            <a:r>
              <a:rPr lang="en-US" dirty="0" err="1" smtClean="0"/>
              <a:t>en</a:t>
            </a:r>
            <a:r>
              <a:rPr lang="en-US" dirty="0" smtClean="0"/>
              <a:t> VS 2019</a:t>
            </a:r>
            <a:endParaRPr lang="en-US" dirty="0"/>
          </a:p>
        </p:txBody>
      </p:sp>
      <p:sp>
        <p:nvSpPr>
          <p:cNvPr id="5" name="Text Placeholder 4"/>
          <p:cNvSpPr>
            <a:spLocks noGrp="1"/>
          </p:cNvSpPr>
          <p:nvPr>
            <p:ph type="body" sz="quarter" idx="12"/>
          </p:nvPr>
        </p:nvSpPr>
        <p:spPr>
          <a:xfrm>
            <a:off x="584200" y="3962398"/>
            <a:ext cx="9144000" cy="1538883"/>
          </a:xfrm>
        </p:spPr>
        <p:txBody>
          <a:bodyPr/>
          <a:lstStyle/>
          <a:p>
            <a:r>
              <a:rPr lang="en-US" dirty="0" smtClean="0"/>
              <a:t>Mariano Rujana</a:t>
            </a:r>
          </a:p>
          <a:p>
            <a:endParaRPr lang="en-US" dirty="0"/>
          </a:p>
          <a:p>
            <a:r>
              <a:rPr lang="en-US" dirty="0" err="1" smtClean="0"/>
              <a:t>Ing</a:t>
            </a:r>
            <a:r>
              <a:rPr lang="en-US" dirty="0" smtClean="0"/>
              <a:t>. </a:t>
            </a:r>
            <a:r>
              <a:rPr lang="en-US" dirty="0" err="1" smtClean="0"/>
              <a:t>En</a:t>
            </a:r>
            <a:r>
              <a:rPr lang="en-US" dirty="0" smtClean="0"/>
              <a:t> </a:t>
            </a:r>
            <a:r>
              <a:rPr lang="en-US" dirty="0" err="1" smtClean="0"/>
              <a:t>Sistemas</a:t>
            </a:r>
            <a:r>
              <a:rPr lang="en-US" dirty="0" smtClean="0"/>
              <a:t> de </a:t>
            </a:r>
            <a:r>
              <a:rPr lang="en-US" dirty="0" err="1" smtClean="0"/>
              <a:t>Información</a:t>
            </a:r>
            <a:r>
              <a:rPr lang="en-US" dirty="0" smtClean="0"/>
              <a:t> - .NET developer</a:t>
            </a:r>
          </a:p>
          <a:p>
            <a:endParaRPr lang="en-US" dirty="0"/>
          </a:p>
          <a:p>
            <a:r>
              <a:rPr lang="es-AR" dirty="0"/>
              <a:t>     </a:t>
            </a:r>
            <a:r>
              <a:rPr lang="es-AR" dirty="0"/>
              <a:t>mariano-</a:t>
            </a:r>
            <a:r>
              <a:rPr lang="es-AR" dirty="0" err="1"/>
              <a:t>rujana</a:t>
            </a:r>
            <a:endParaRPr lang="en-US" dirty="0"/>
          </a:p>
        </p:txBody>
      </p:sp>
      <p:pic>
        <p:nvPicPr>
          <p:cNvPr id="1028" name="Picture 4" descr="Resultado de imagen para icon linkedin">
            <a:extLst>
              <a:ext uri="{FF2B5EF4-FFF2-40B4-BE49-F238E27FC236}">
                <a16:creationId xmlns:a16="http://schemas.microsoft.com/office/drawing/2014/main" id="{4BC2ED7C-B389-4AF3-8977-10BD652BBC8D}"/>
              </a:ext>
            </a:extLst>
          </p:cNvPr>
          <p:cNvPicPr>
            <a:picLocks noChangeAspect="1" noChangeArrowheads="1"/>
          </p:cNvPicPr>
          <p:nvPr/>
        </p:nvPicPr>
        <p:blipFill>
          <a:blip r:embed="rId3" cstate="hqprint">
            <a:extLst>
              <a:ext uri="{28A0092B-C50C-407E-A947-70E740481C1C}">
                <a14:useLocalDpi xmlns:a14="http://schemas.microsoft.com/office/drawing/2010/main" val="0"/>
              </a:ext>
            </a:extLst>
          </a:blip>
          <a:srcRect/>
          <a:stretch>
            <a:fillRect/>
          </a:stretch>
        </p:blipFill>
        <p:spPr bwMode="auto">
          <a:xfrm>
            <a:off x="566420" y="5193941"/>
            <a:ext cx="307340" cy="307340"/>
          </a:xfrm>
          <a:prstGeom prst="rect">
            <a:avLst/>
          </a:prstGeom>
          <a:noFill/>
          <a:extLst>
            <a:ext uri="{909E8E84-426E-40DD-AFC4-6F175D3DCCD1}">
              <a14:hiddenFill xmlns:a14="http://schemas.microsoft.com/office/drawing/2010/main">
                <a:solidFill>
                  <a:srgbClr val="FFFFFF"/>
                </a:solidFill>
              </a14:hiddenFill>
            </a:ext>
          </a:extLst>
        </p:spPr>
      </p:pic>
      <p:sp>
        <p:nvSpPr>
          <p:cNvPr id="2" name="CuadroTexto 1"/>
          <p:cNvSpPr txBox="1"/>
          <p:nvPr/>
        </p:nvSpPr>
        <p:spPr>
          <a:xfrm>
            <a:off x="566420" y="2015038"/>
            <a:ext cx="6262643" cy="1477328"/>
          </a:xfrm>
          <a:prstGeom prst="rect">
            <a:avLst/>
          </a:prstGeom>
          <a:noFill/>
        </p:spPr>
        <p:txBody>
          <a:bodyPr wrap="square" lIns="0" tIns="0" rIns="0" bIns="0" rtlCol="0">
            <a:spAutoFit/>
          </a:bodyPr>
          <a:lstStyle/>
          <a:p>
            <a:pPr algn="l"/>
            <a:r>
              <a:rPr lang="es-AR" sz="3200" dirty="0">
                <a:gradFill>
                  <a:gsLst>
                    <a:gs pos="2917">
                      <a:schemeClr val="tx1"/>
                    </a:gs>
                    <a:gs pos="30000">
                      <a:schemeClr val="tx1"/>
                    </a:gs>
                  </a:gsLst>
                  <a:lin ang="5400000" scaled="0"/>
                </a:gradFill>
              </a:rPr>
              <a:t>	</a:t>
            </a:r>
            <a:r>
              <a:rPr lang="es-AR" sz="3200" dirty="0" err="1">
                <a:gradFill>
                  <a:gsLst>
                    <a:gs pos="2917">
                      <a:schemeClr val="tx1"/>
                    </a:gs>
                    <a:gs pos="30000">
                      <a:schemeClr val="tx1"/>
                    </a:gs>
                  </a:gsLst>
                  <a:lin ang="5400000" scaled="0"/>
                </a:gradFill>
              </a:rPr>
              <a:t>S</a:t>
            </a:r>
            <a:r>
              <a:rPr lang="es-AR" sz="3200" dirty="0" err="1" smtClean="0">
                <a:gradFill>
                  <a:gsLst>
                    <a:gs pos="2917">
                      <a:schemeClr val="tx1"/>
                    </a:gs>
                    <a:gs pos="30000">
                      <a:schemeClr val="tx1"/>
                    </a:gs>
                  </a:gsLst>
                  <a:lin ang="5400000" scaled="0"/>
                </a:gradFill>
              </a:rPr>
              <a:t>earch</a:t>
            </a:r>
            <a:r>
              <a:rPr lang="es-AR" sz="3200" dirty="0" smtClean="0">
                <a:gradFill>
                  <a:gsLst>
                    <a:gs pos="2917">
                      <a:schemeClr val="tx1"/>
                    </a:gs>
                    <a:gs pos="30000">
                      <a:schemeClr val="tx1"/>
                    </a:gs>
                  </a:gsLst>
                  <a:lin ang="5400000" scaled="0"/>
                </a:gradFill>
              </a:rPr>
              <a:t> </a:t>
            </a:r>
            <a:r>
              <a:rPr lang="es-AR" sz="3200" dirty="0" err="1" smtClean="0">
                <a:gradFill>
                  <a:gsLst>
                    <a:gs pos="2917">
                      <a:schemeClr val="tx1"/>
                    </a:gs>
                    <a:gs pos="30000">
                      <a:schemeClr val="tx1"/>
                    </a:gs>
                  </a:gsLst>
                  <a:lin ang="5400000" scaled="0"/>
                </a:gradFill>
              </a:rPr>
              <a:t>while</a:t>
            </a:r>
            <a:r>
              <a:rPr lang="es-AR" sz="3200" dirty="0" smtClean="0">
                <a:gradFill>
                  <a:gsLst>
                    <a:gs pos="2917">
                      <a:schemeClr val="tx1"/>
                    </a:gs>
                    <a:gs pos="30000">
                      <a:schemeClr val="tx1"/>
                    </a:gs>
                  </a:gsLst>
                  <a:lin ang="5400000" scaled="0"/>
                </a:gradFill>
              </a:rPr>
              <a:t> </a:t>
            </a:r>
            <a:r>
              <a:rPr lang="es-AR" sz="3200" dirty="0" err="1" smtClean="0">
                <a:gradFill>
                  <a:gsLst>
                    <a:gs pos="2917">
                      <a:schemeClr val="tx1"/>
                    </a:gs>
                    <a:gs pos="30000">
                      <a:schemeClr val="tx1"/>
                    </a:gs>
                  </a:gsLst>
                  <a:lin ang="5400000" scaled="0"/>
                </a:gradFill>
              </a:rPr>
              <a:t>debbugging</a:t>
            </a:r>
            <a:r>
              <a:rPr lang="es-AR" sz="3200" dirty="0" smtClean="0">
                <a:gradFill>
                  <a:gsLst>
                    <a:gs pos="2917">
                      <a:schemeClr val="tx1"/>
                    </a:gs>
                    <a:gs pos="30000">
                      <a:schemeClr val="tx1"/>
                    </a:gs>
                  </a:gsLst>
                  <a:lin ang="5400000" scaled="0"/>
                </a:gradFill>
              </a:rPr>
              <a:t> </a:t>
            </a:r>
          </a:p>
          <a:p>
            <a:pPr algn="l"/>
            <a:r>
              <a:rPr lang="es-AR" sz="3200" dirty="0">
                <a:gradFill>
                  <a:gsLst>
                    <a:gs pos="2917">
                      <a:schemeClr val="tx1"/>
                    </a:gs>
                    <a:gs pos="30000">
                      <a:schemeClr val="tx1"/>
                    </a:gs>
                  </a:gsLst>
                  <a:lin ang="5400000" scaled="0"/>
                </a:gradFill>
              </a:rPr>
              <a:t>	</a:t>
            </a:r>
            <a:r>
              <a:rPr lang="es-AR" sz="3200" dirty="0" smtClean="0">
                <a:gradFill>
                  <a:gsLst>
                    <a:gs pos="2917">
                      <a:schemeClr val="tx1"/>
                    </a:gs>
                    <a:gs pos="30000">
                      <a:schemeClr val="tx1"/>
                    </a:gs>
                  </a:gsLst>
                  <a:lin ang="5400000" scaled="0"/>
                </a:gradFill>
              </a:rPr>
              <a:t>Data </a:t>
            </a:r>
            <a:r>
              <a:rPr lang="es-AR" sz="3200" dirty="0" err="1" smtClean="0">
                <a:gradFill>
                  <a:gsLst>
                    <a:gs pos="2917">
                      <a:schemeClr val="tx1"/>
                    </a:gs>
                    <a:gs pos="30000">
                      <a:schemeClr val="tx1"/>
                    </a:gs>
                  </a:gsLst>
                  <a:lin ang="5400000" scaled="0"/>
                </a:gradFill>
              </a:rPr>
              <a:t>breakpoints</a:t>
            </a:r>
            <a:r>
              <a:rPr lang="es-AR" sz="3200" dirty="0" smtClean="0">
                <a:gradFill>
                  <a:gsLst>
                    <a:gs pos="2917">
                      <a:schemeClr val="tx1"/>
                    </a:gs>
                    <a:gs pos="30000">
                      <a:schemeClr val="tx1"/>
                    </a:gs>
                  </a:gsLst>
                  <a:lin ang="5400000" scaled="0"/>
                </a:gradFill>
              </a:rPr>
              <a:t>		</a:t>
            </a:r>
          </a:p>
          <a:p>
            <a:pPr algn="l"/>
            <a:r>
              <a:rPr lang="es-AR" sz="3200" dirty="0">
                <a:gradFill>
                  <a:gsLst>
                    <a:gs pos="2917">
                      <a:schemeClr val="tx1"/>
                    </a:gs>
                    <a:gs pos="30000">
                      <a:schemeClr val="tx1"/>
                    </a:gs>
                  </a:gsLst>
                  <a:lin ang="5400000" scaled="0"/>
                </a:gradFill>
              </a:rPr>
              <a:t>	</a:t>
            </a:r>
            <a:r>
              <a:rPr lang="es-AR" sz="3200" dirty="0" smtClean="0">
                <a:gradFill>
                  <a:gsLst>
                    <a:gs pos="2917">
                      <a:schemeClr val="tx1"/>
                    </a:gs>
                    <a:gs pos="30000">
                      <a:schemeClr val="tx1"/>
                    </a:gs>
                  </a:gsLst>
                  <a:lin ang="5400000" scaled="0"/>
                </a:gradFill>
              </a:rPr>
              <a:t>Data </a:t>
            </a:r>
            <a:r>
              <a:rPr lang="es-AR" sz="3200" dirty="0" err="1" smtClean="0">
                <a:gradFill>
                  <a:gsLst>
                    <a:gs pos="2917">
                      <a:schemeClr val="tx1"/>
                    </a:gs>
                    <a:gs pos="30000">
                      <a:schemeClr val="tx1"/>
                    </a:gs>
                  </a:gsLst>
                  <a:lin ang="5400000" scaled="0"/>
                </a:gradFill>
              </a:rPr>
              <a:t>cleanup</a:t>
            </a:r>
            <a:r>
              <a:rPr lang="es-AR" sz="3200" dirty="0" smtClean="0">
                <a:gradFill>
                  <a:gsLst>
                    <a:gs pos="2917">
                      <a:schemeClr val="tx1"/>
                    </a:gs>
                    <a:gs pos="30000">
                      <a:schemeClr val="tx1"/>
                    </a:gs>
                  </a:gsLst>
                  <a:lin ang="5400000" scaled="0"/>
                </a:gradFill>
              </a:rPr>
              <a:t>	</a:t>
            </a:r>
            <a:endParaRPr lang="es-AR" sz="3200" dirty="0"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1822888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Search while debugging</a:t>
            </a:r>
            <a:endParaRPr lang="en-US" b="1" dirty="0"/>
          </a:p>
        </p:txBody>
      </p:sp>
      <p:sp>
        <p:nvSpPr>
          <p:cNvPr id="5" name="CuadroTexto 4"/>
          <p:cNvSpPr txBox="1"/>
          <p:nvPr/>
        </p:nvSpPr>
        <p:spPr>
          <a:xfrm>
            <a:off x="555586" y="1608880"/>
            <a:ext cx="5903087" cy="1477328"/>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You </a:t>
            </a:r>
            <a:r>
              <a:rPr lang="en-US" sz="2400" dirty="0">
                <a:gradFill>
                  <a:gsLst>
                    <a:gs pos="2917">
                      <a:schemeClr val="tx1"/>
                    </a:gs>
                    <a:gs pos="30000">
                      <a:schemeClr val="tx1"/>
                    </a:gs>
                  </a:gsLst>
                  <a:lin ang="5400000" scaled="0"/>
                </a:gradFill>
              </a:rPr>
              <a:t>can now find your variables and their properties faster using the new search feature found in the Watch, Autos, and Locals windows</a:t>
            </a:r>
            <a:endParaRPr lang="es-AR" sz="2000" dirty="0" err="1" smtClean="0">
              <a:gradFill>
                <a:gsLst>
                  <a:gs pos="2917">
                    <a:schemeClr val="tx1"/>
                  </a:gs>
                  <a:gs pos="30000">
                    <a:schemeClr val="tx1"/>
                  </a:gs>
                </a:gsLst>
                <a:lin ang="5400000" scaled="0"/>
              </a:gradFill>
            </a:endParaRPr>
          </a:p>
        </p:txBody>
      </p:sp>
      <p:sp>
        <p:nvSpPr>
          <p:cNvPr id="9" name="CuadroTexto 8"/>
          <p:cNvSpPr txBox="1"/>
          <p:nvPr/>
        </p:nvSpPr>
        <p:spPr>
          <a:xfrm>
            <a:off x="555586" y="3681501"/>
            <a:ext cx="5903087" cy="738664"/>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Available for </a:t>
            </a:r>
            <a:r>
              <a:rPr lang="en-US" sz="2400" dirty="0">
                <a:gradFill>
                  <a:gsLst>
                    <a:gs pos="2917">
                      <a:schemeClr val="tx1"/>
                    </a:gs>
                    <a:gs pos="30000">
                      <a:schemeClr val="tx1"/>
                    </a:gs>
                  </a:gsLst>
                  <a:lin ang="5400000" scaled="0"/>
                </a:gradFill>
              </a:rPr>
              <a:t>most languages </a:t>
            </a:r>
            <a:r>
              <a:rPr lang="en-US" sz="2400" dirty="0" smtClean="0">
                <a:gradFill>
                  <a:gsLst>
                    <a:gs pos="2917">
                      <a:schemeClr val="tx1"/>
                    </a:gs>
                    <a:gs pos="30000">
                      <a:schemeClr val="tx1"/>
                    </a:gs>
                  </a:gsLst>
                  <a:lin ang="5400000" scaled="0"/>
                </a:gradFill>
              </a:rPr>
              <a:t>(except </a:t>
            </a:r>
            <a:r>
              <a:rPr lang="en-US" sz="2400" dirty="0" err="1" smtClean="0">
                <a:gradFill>
                  <a:gsLst>
                    <a:gs pos="2917">
                      <a:schemeClr val="tx1"/>
                    </a:gs>
                    <a:gs pos="30000">
                      <a:schemeClr val="tx1"/>
                    </a:gs>
                  </a:gsLst>
                  <a:lin ang="5400000" scaled="0"/>
                </a:gradFill>
              </a:rPr>
              <a:t>Xamarin</a:t>
            </a:r>
            <a:r>
              <a:rPr lang="en-US" sz="2400" dirty="0">
                <a:gradFill>
                  <a:gsLst>
                    <a:gs pos="2917">
                      <a:schemeClr val="tx1"/>
                    </a:gs>
                    <a:gs pos="30000">
                      <a:schemeClr val="tx1"/>
                    </a:gs>
                  </a:gsLst>
                  <a:lin ang="5400000" scaled="0"/>
                </a:gradFill>
              </a:rPr>
              <a:t>, Unity, and SQL)</a:t>
            </a:r>
            <a:endParaRPr lang="es-AR" sz="2000" dirty="0" err="1"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574723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Search while debugging</a:t>
            </a:r>
            <a:endParaRPr lang="en-US" b="1" dirty="0"/>
          </a:p>
        </p:txBody>
      </p:sp>
      <p:sp>
        <p:nvSpPr>
          <p:cNvPr id="5" name="CuadroTexto 4"/>
          <p:cNvSpPr txBox="1"/>
          <p:nvPr/>
        </p:nvSpPr>
        <p:spPr>
          <a:xfrm>
            <a:off x="555586" y="1608880"/>
            <a:ext cx="7928657" cy="369332"/>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Find your keywords faster using search and highlighting</a:t>
            </a: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1129" y="2150758"/>
            <a:ext cx="10058400" cy="3732448"/>
          </a:xfrm>
          <a:prstGeom prst="rect">
            <a:avLst/>
          </a:prstGeom>
        </p:spPr>
      </p:pic>
    </p:spTree>
    <p:extLst>
      <p:ext uri="{BB962C8B-B14F-4D97-AF65-F5344CB8AC3E}">
        <p14:creationId xmlns:p14="http://schemas.microsoft.com/office/powerpoint/2010/main" val="3222337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Search while debugging</a:t>
            </a:r>
            <a:endParaRPr lang="en-US" b="1" dirty="0"/>
          </a:p>
        </p:txBody>
      </p:sp>
      <p:sp>
        <p:nvSpPr>
          <p:cNvPr id="5" name="CuadroTexto 4"/>
          <p:cNvSpPr txBox="1"/>
          <p:nvPr/>
        </p:nvSpPr>
        <p:spPr>
          <a:xfrm>
            <a:off x="555585" y="1608880"/>
            <a:ext cx="11076972" cy="369332"/>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Navigate between your specified keywords </a:t>
            </a:r>
            <a:r>
              <a:rPr lang="en-US" sz="2400" dirty="0" smtClean="0">
                <a:gradFill>
                  <a:gsLst>
                    <a:gs pos="2917">
                      <a:schemeClr val="tx1"/>
                    </a:gs>
                    <a:gs pos="30000">
                      <a:schemeClr val="tx1"/>
                    </a:gs>
                  </a:gsLst>
                  <a:lin ang="5400000" scaled="0"/>
                </a:gradFill>
              </a:rPr>
              <a:t>quickly </a:t>
            </a:r>
            <a:r>
              <a:rPr lang="en-US" sz="2400" dirty="0">
                <a:gradFill>
                  <a:gsLst>
                    <a:gs pos="2917">
                      <a:schemeClr val="tx1"/>
                    </a:gs>
                    <a:gs pos="30000">
                      <a:schemeClr val="tx1"/>
                    </a:gs>
                  </a:gsLst>
                  <a:lin ang="5400000" scaled="0"/>
                </a:gradFill>
              </a:rPr>
              <a:t>-&gt; depth first search model</a:t>
            </a: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1129" y="2200138"/>
            <a:ext cx="10058400" cy="3727363"/>
          </a:xfrm>
          <a:prstGeom prst="rect">
            <a:avLst/>
          </a:prstGeom>
        </p:spPr>
      </p:pic>
    </p:spTree>
    <p:extLst>
      <p:ext uri="{BB962C8B-B14F-4D97-AF65-F5344CB8AC3E}">
        <p14:creationId xmlns:p14="http://schemas.microsoft.com/office/powerpoint/2010/main" val="1180591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Search while debugging</a:t>
            </a:r>
            <a:endParaRPr lang="en-US" b="1" dirty="0"/>
          </a:p>
        </p:txBody>
      </p:sp>
      <p:sp>
        <p:nvSpPr>
          <p:cNvPr id="5" name="CuadroTexto 4"/>
          <p:cNvSpPr txBox="1"/>
          <p:nvPr/>
        </p:nvSpPr>
        <p:spPr>
          <a:xfrm>
            <a:off x="555585" y="1608880"/>
            <a:ext cx="11076972" cy="369332"/>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Search for items deeply nested in your code</a:t>
            </a: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1129" y="2243356"/>
            <a:ext cx="10058400" cy="3732448"/>
          </a:xfrm>
          <a:prstGeom prst="rect">
            <a:avLst/>
          </a:prstGeom>
        </p:spPr>
      </p:pic>
    </p:spTree>
    <p:extLst>
      <p:ext uri="{BB962C8B-B14F-4D97-AF65-F5344CB8AC3E}">
        <p14:creationId xmlns:p14="http://schemas.microsoft.com/office/powerpoint/2010/main" val="2472527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F0DB4F4-AA20-4153-B713-AE7583B5DC2E}"/>
              </a:ext>
            </a:extLst>
          </p:cNvPr>
          <p:cNvSpPr>
            <a:spLocks noGrp="1"/>
          </p:cNvSpPr>
          <p:nvPr>
            <p:ph type="title"/>
          </p:nvPr>
        </p:nvSpPr>
        <p:spPr>
          <a:xfrm>
            <a:off x="584200" y="2875002"/>
            <a:ext cx="5511800" cy="553998"/>
          </a:xfrm>
        </p:spPr>
        <p:txBody>
          <a:bodyPr/>
          <a:lstStyle/>
          <a:p>
            <a:r>
              <a:rPr lang="en-US" dirty="0" smtClean="0"/>
              <a:t>Data breakpoints</a:t>
            </a:r>
            <a:endParaRPr lang="es-AR" dirty="0"/>
          </a:p>
        </p:txBody>
      </p:sp>
      <p:sp>
        <p:nvSpPr>
          <p:cNvPr id="2" name="CuadroTexto 1"/>
          <p:cNvSpPr txBox="1"/>
          <p:nvPr/>
        </p:nvSpPr>
        <p:spPr>
          <a:xfrm>
            <a:off x="584201" y="3761772"/>
            <a:ext cx="4057248" cy="830997"/>
          </a:xfrm>
          <a:prstGeom prst="rect">
            <a:avLst/>
          </a:prstGeom>
          <a:noFill/>
        </p:spPr>
        <p:txBody>
          <a:bodyPr wrap="square" lIns="0" tIns="0" rIns="0" bIns="0" rtlCol="0">
            <a:spAutoFit/>
          </a:bodyPr>
          <a:lstStyle/>
          <a:p>
            <a:r>
              <a:rPr lang="en-US" i="1" dirty="0"/>
              <a:t>“Why is this value changing unexpectedly and where or when is this occurring?!</a:t>
            </a:r>
            <a:r>
              <a:rPr lang="en-US" dirty="0"/>
              <a:t>”</a:t>
            </a:r>
            <a:endParaRPr lang="es-AR" sz="2000" dirty="0" err="1"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009607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Data breakpoints</a:t>
            </a:r>
            <a:endParaRPr lang="en-US" b="1" dirty="0"/>
          </a:p>
        </p:txBody>
      </p:sp>
      <p:sp>
        <p:nvSpPr>
          <p:cNvPr id="5" name="CuadroTexto 4"/>
          <p:cNvSpPr txBox="1"/>
          <p:nvPr/>
        </p:nvSpPr>
        <p:spPr>
          <a:xfrm>
            <a:off x="555586" y="1608880"/>
            <a:ext cx="5903087" cy="738664"/>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A debugging </a:t>
            </a:r>
            <a:r>
              <a:rPr lang="en-US" sz="2400" dirty="0">
                <a:gradFill>
                  <a:gsLst>
                    <a:gs pos="2917">
                      <a:schemeClr val="tx1"/>
                    </a:gs>
                    <a:gs pos="30000">
                      <a:schemeClr val="tx1"/>
                    </a:gs>
                  </a:gsLst>
                  <a:lin ang="5400000" scaled="0"/>
                </a:gradFill>
              </a:rPr>
              <a:t>tool allowing you to break when a specific object’s property changes</a:t>
            </a:r>
            <a:endParaRPr lang="es-AR" sz="2400" dirty="0" err="1" smtClean="0">
              <a:gradFill>
                <a:gsLst>
                  <a:gs pos="2917">
                    <a:schemeClr val="tx1"/>
                  </a:gs>
                  <a:gs pos="30000">
                    <a:schemeClr val="tx1"/>
                  </a:gs>
                </a:gsLst>
                <a:lin ang="5400000" scaled="0"/>
              </a:gradFill>
            </a:endParaRPr>
          </a:p>
        </p:txBody>
      </p:sp>
      <p:sp>
        <p:nvSpPr>
          <p:cNvPr id="9" name="CuadroTexto 8"/>
          <p:cNvSpPr txBox="1"/>
          <p:nvPr/>
        </p:nvSpPr>
        <p:spPr>
          <a:xfrm>
            <a:off x="555584" y="3312168"/>
            <a:ext cx="5903087" cy="738664"/>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Available only for .NET Core 3.0 or higher in VS 2019 Preview 2</a:t>
            </a:r>
            <a:endParaRPr lang="es-AR" sz="2000" dirty="0" err="1" smtClean="0">
              <a:gradFill>
                <a:gsLst>
                  <a:gs pos="2917">
                    <a:schemeClr val="tx1"/>
                  </a:gs>
                  <a:gs pos="30000">
                    <a:schemeClr val="tx1"/>
                  </a:gs>
                </a:gsLst>
                <a:lin ang="5400000" scaled="0"/>
              </a:gradFill>
            </a:endParaRPr>
          </a:p>
        </p:txBody>
      </p:sp>
      <p:sp>
        <p:nvSpPr>
          <p:cNvPr id="6" name="CuadroTexto 5"/>
          <p:cNvSpPr txBox="1"/>
          <p:nvPr/>
        </p:nvSpPr>
        <p:spPr>
          <a:xfrm>
            <a:off x="555585" y="2645190"/>
            <a:ext cx="5903087" cy="369332"/>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Originally, C++ exclusive</a:t>
            </a:r>
            <a:endParaRPr lang="es-AR" sz="2400" dirty="0" err="1"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432867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Data breakpoints</a:t>
            </a:r>
            <a:endParaRPr lang="en-US" b="1" dirty="0"/>
          </a:p>
        </p:txBody>
      </p:sp>
      <p:sp>
        <p:nvSpPr>
          <p:cNvPr id="5" name="CuadroTexto 4"/>
          <p:cNvSpPr txBox="1"/>
          <p:nvPr/>
        </p:nvSpPr>
        <p:spPr>
          <a:xfrm>
            <a:off x="555587" y="1782500"/>
            <a:ext cx="3611300" cy="738664"/>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How do I set a data breakpoint?</a:t>
            </a:r>
            <a:endParaRPr lang="es-AR" sz="2400" dirty="0" err="1" smtClean="0">
              <a:gradFill>
                <a:gsLst>
                  <a:gs pos="2917">
                    <a:schemeClr val="tx1"/>
                  </a:gs>
                  <a:gs pos="30000">
                    <a:schemeClr val="tx1"/>
                  </a:gs>
                </a:gsLst>
                <a:lin ang="5400000" scaled="0"/>
              </a:gradFill>
            </a:endParaRP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22876" y="1212606"/>
            <a:ext cx="8418653" cy="5512544"/>
          </a:xfrm>
          <a:prstGeom prst="rect">
            <a:avLst/>
          </a:prstGeom>
        </p:spPr>
      </p:pic>
    </p:spTree>
    <p:extLst>
      <p:ext uri="{BB962C8B-B14F-4D97-AF65-F5344CB8AC3E}">
        <p14:creationId xmlns:p14="http://schemas.microsoft.com/office/powerpoint/2010/main" val="3028957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Data breakpoints</a:t>
            </a:r>
            <a:endParaRPr lang="en-US" b="1" dirty="0"/>
          </a:p>
        </p:txBody>
      </p:sp>
      <p:sp>
        <p:nvSpPr>
          <p:cNvPr id="5" name="CuadroTexto 4"/>
          <p:cNvSpPr txBox="1"/>
          <p:nvPr/>
        </p:nvSpPr>
        <p:spPr>
          <a:xfrm>
            <a:off x="555587" y="1782500"/>
            <a:ext cx="3611300" cy="738664"/>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When can I use data breakpoints?</a:t>
            </a: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1852" y="1193873"/>
            <a:ext cx="8650147" cy="5664127"/>
          </a:xfrm>
          <a:prstGeom prst="rect">
            <a:avLst/>
          </a:prstGeom>
        </p:spPr>
      </p:pic>
    </p:spTree>
    <p:extLst>
      <p:ext uri="{BB962C8B-B14F-4D97-AF65-F5344CB8AC3E}">
        <p14:creationId xmlns:p14="http://schemas.microsoft.com/office/powerpoint/2010/main" val="92826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Data breakpoints</a:t>
            </a:r>
            <a:endParaRPr lang="en-US" b="1" dirty="0"/>
          </a:p>
        </p:txBody>
      </p:sp>
      <p:sp>
        <p:nvSpPr>
          <p:cNvPr id="5" name="CuadroTexto 4"/>
          <p:cNvSpPr txBox="1"/>
          <p:nvPr/>
        </p:nvSpPr>
        <p:spPr>
          <a:xfrm>
            <a:off x="555587" y="1782500"/>
            <a:ext cx="2986265" cy="738664"/>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This also works for objects</a:t>
            </a:r>
            <a:endParaRPr lang="en-US" sz="2400" dirty="0">
              <a:gradFill>
                <a:gsLst>
                  <a:gs pos="2917">
                    <a:schemeClr val="tx1"/>
                  </a:gs>
                  <a:gs pos="30000">
                    <a:schemeClr val="tx1"/>
                  </a:gs>
                </a:gsLst>
                <a:lin ang="5400000" scaled="0"/>
              </a:gradFill>
            </a:endParaRP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7599" y="1325244"/>
            <a:ext cx="8449519" cy="5532756"/>
          </a:xfrm>
          <a:prstGeom prst="rect">
            <a:avLst/>
          </a:prstGeom>
        </p:spPr>
      </p:pic>
    </p:spTree>
    <p:extLst>
      <p:ext uri="{BB962C8B-B14F-4D97-AF65-F5344CB8AC3E}">
        <p14:creationId xmlns:p14="http://schemas.microsoft.com/office/powerpoint/2010/main" val="3985388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Data breakpoints</a:t>
            </a:r>
            <a:endParaRPr lang="en-US" b="1" dirty="0"/>
          </a:p>
        </p:txBody>
      </p:sp>
      <p:sp>
        <p:nvSpPr>
          <p:cNvPr id="5" name="CuadroTexto 4"/>
          <p:cNvSpPr txBox="1"/>
          <p:nvPr/>
        </p:nvSpPr>
        <p:spPr>
          <a:xfrm>
            <a:off x="555587" y="1782500"/>
            <a:ext cx="2986265" cy="738664"/>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Detect collections changes</a:t>
            </a:r>
            <a:endParaRPr lang="en-US" sz="2400" dirty="0">
              <a:gradFill>
                <a:gsLst>
                  <a:gs pos="2917">
                    <a:schemeClr val="tx1"/>
                  </a:gs>
                  <a:gs pos="30000">
                    <a:schemeClr val="tx1"/>
                  </a:gs>
                </a:gsLst>
                <a:lin ang="5400000" scaled="0"/>
              </a:gradFill>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1852" y="1193872"/>
            <a:ext cx="8650148" cy="5664128"/>
          </a:xfrm>
          <a:prstGeom prst="rect">
            <a:avLst/>
          </a:prstGeom>
        </p:spPr>
      </p:pic>
    </p:spTree>
    <p:extLst>
      <p:ext uri="{BB962C8B-B14F-4D97-AF65-F5344CB8AC3E}">
        <p14:creationId xmlns:p14="http://schemas.microsoft.com/office/powerpoint/2010/main" val="3495938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F267814-3395-45E7-8DF8-87D8BC9B8AAF}"/>
              </a:ext>
            </a:extLst>
          </p:cNvPr>
          <p:cNvSpPr>
            <a:spLocks noGrp="1"/>
          </p:cNvSpPr>
          <p:nvPr>
            <p:ph type="title"/>
          </p:nvPr>
        </p:nvSpPr>
        <p:spPr>
          <a:xfrm>
            <a:off x="2233270" y="802064"/>
            <a:ext cx="8907041" cy="553998"/>
          </a:xfrm>
        </p:spPr>
        <p:txBody>
          <a:bodyPr/>
          <a:lstStyle/>
          <a:p>
            <a:pPr algn="ctr"/>
            <a:r>
              <a:rPr lang="es-ES" dirty="0" err="1" smtClean="0"/>
              <a:t>Where</a:t>
            </a:r>
            <a:r>
              <a:rPr lang="es-ES" dirty="0" smtClean="0"/>
              <a:t> can I </a:t>
            </a:r>
            <a:r>
              <a:rPr lang="es-ES" dirty="0" err="1" smtClean="0"/>
              <a:t>find</a:t>
            </a:r>
            <a:r>
              <a:rPr lang="es-ES" dirty="0" smtClean="0"/>
              <a:t> </a:t>
            </a:r>
            <a:r>
              <a:rPr lang="es-ES" dirty="0" err="1" smtClean="0"/>
              <a:t>what’s</a:t>
            </a:r>
            <a:r>
              <a:rPr lang="es-ES" dirty="0" smtClean="0"/>
              <a:t> new in VS2019?</a:t>
            </a:r>
            <a:endParaRPr lang="es-AR" dirty="0"/>
          </a:p>
        </p:txBody>
      </p:sp>
      <p:sp>
        <p:nvSpPr>
          <p:cNvPr id="5" name="Text Placeholder 4">
            <a:extLst>
              <a:ext uri="{FF2B5EF4-FFF2-40B4-BE49-F238E27FC236}">
                <a16:creationId xmlns:a16="http://schemas.microsoft.com/office/drawing/2014/main" id="{910F8A2D-8E93-4CEC-8DD4-5821E9201679}"/>
              </a:ext>
            </a:extLst>
          </p:cNvPr>
          <p:cNvSpPr>
            <a:spLocks noGrp="1"/>
          </p:cNvSpPr>
          <p:nvPr>
            <p:ph type="body" sz="quarter" idx="12"/>
          </p:nvPr>
        </p:nvSpPr>
        <p:spPr>
          <a:xfrm>
            <a:off x="185195" y="2791323"/>
            <a:ext cx="7089814" cy="1074622"/>
          </a:xfrm>
        </p:spPr>
        <p:txBody>
          <a:bodyPr>
            <a:noAutofit/>
          </a:bodyPr>
          <a:lstStyle/>
          <a:p>
            <a:r>
              <a:rPr lang="es-AR" dirty="0">
                <a:solidFill>
                  <a:schemeClr val="tx1"/>
                </a:solidFill>
              </a:rPr>
              <a:t>https://docs.microsoft.com/en-us/visualstudio/ide/whats-new-visual-studio-2019?view=vs-2019</a:t>
            </a:r>
            <a:endParaRPr lang="es-AR" dirty="0">
              <a:solidFill>
                <a:schemeClr val="tx1"/>
              </a:solidFill>
            </a:endParaRPr>
          </a:p>
        </p:txBody>
      </p:sp>
    </p:spTree>
    <p:extLst>
      <p:ext uri="{BB962C8B-B14F-4D97-AF65-F5344CB8AC3E}">
        <p14:creationId xmlns:p14="http://schemas.microsoft.com/office/powerpoint/2010/main" val="195439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Data breakpoints</a:t>
            </a:r>
            <a:endParaRPr lang="en-US" b="1" dirty="0"/>
          </a:p>
        </p:txBody>
      </p:sp>
      <p:sp>
        <p:nvSpPr>
          <p:cNvPr id="5" name="CuadroTexto 4"/>
          <p:cNvSpPr txBox="1"/>
          <p:nvPr/>
        </p:nvSpPr>
        <p:spPr>
          <a:xfrm>
            <a:off x="555587" y="1782500"/>
            <a:ext cx="6331350" cy="3323987"/>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K</a:t>
            </a:r>
            <a:r>
              <a:rPr lang="en-US" sz="2400" dirty="0" smtClean="0">
                <a:gradFill>
                  <a:gsLst>
                    <a:gs pos="2917">
                      <a:schemeClr val="tx1"/>
                    </a:gs>
                    <a:gs pos="30000">
                      <a:schemeClr val="tx1"/>
                    </a:gs>
                  </a:gsLst>
                  <a:lin ang="5400000" scaled="0"/>
                </a:gradFill>
              </a:rPr>
              <a:t>nown </a:t>
            </a:r>
            <a:r>
              <a:rPr lang="en-US" sz="2400" dirty="0">
                <a:gradFill>
                  <a:gsLst>
                    <a:gs pos="2917">
                      <a:schemeClr val="tx1"/>
                    </a:gs>
                    <a:gs pos="30000">
                      <a:schemeClr val="tx1"/>
                    </a:gs>
                  </a:gsLst>
                  <a:lin ang="5400000" scaled="0"/>
                </a:gradFill>
              </a:rPr>
              <a:t>scenarios where data breakpoints currently cannot be </a:t>
            </a:r>
            <a:r>
              <a:rPr lang="en-US" sz="2400" dirty="0" smtClean="0">
                <a:gradFill>
                  <a:gsLst>
                    <a:gs pos="2917">
                      <a:schemeClr val="tx1"/>
                    </a:gs>
                    <a:gs pos="30000">
                      <a:schemeClr val="tx1"/>
                    </a:gs>
                  </a:gsLst>
                  <a:lin ang="5400000" scaled="0"/>
                </a:gradFill>
              </a:rPr>
              <a:t>set</a:t>
            </a:r>
          </a:p>
          <a:p>
            <a:pPr marL="800100" lvl="1" indent="-342900">
              <a:buFont typeface="Arial" panose="020B0604020202020204" pitchFamily="34" charset="0"/>
              <a:buChar char="•"/>
            </a:pPr>
            <a:r>
              <a:rPr lang="en-US" sz="2000" dirty="0" smtClean="0">
                <a:gradFill>
                  <a:gsLst>
                    <a:gs pos="2917">
                      <a:schemeClr val="tx1"/>
                    </a:gs>
                    <a:gs pos="30000">
                      <a:schemeClr val="tx1"/>
                    </a:gs>
                  </a:gsLst>
                  <a:lin ang="5400000" scaled="0"/>
                </a:gradFill>
              </a:rPr>
              <a:t>Properties </a:t>
            </a:r>
            <a:r>
              <a:rPr lang="en-US" sz="2000" dirty="0">
                <a:gradFill>
                  <a:gsLst>
                    <a:gs pos="2917">
                      <a:schemeClr val="tx1"/>
                    </a:gs>
                    <a:gs pos="30000">
                      <a:schemeClr val="tx1"/>
                    </a:gs>
                  </a:gsLst>
                  <a:lin ang="5400000" scaled="0"/>
                </a:gradFill>
              </a:rPr>
              <a:t>that are not expandable in the tooltip, Locals, Autos, or Watch </a:t>
            </a:r>
            <a:r>
              <a:rPr lang="en-US" sz="2000" dirty="0" smtClean="0">
                <a:gradFill>
                  <a:gsLst>
                    <a:gs pos="2917">
                      <a:schemeClr val="tx1"/>
                    </a:gs>
                    <a:gs pos="30000">
                      <a:schemeClr val="tx1"/>
                    </a:gs>
                  </a:gsLst>
                  <a:lin ang="5400000" scaled="0"/>
                </a:gradFill>
              </a:rPr>
              <a:t>window</a:t>
            </a:r>
          </a:p>
          <a:p>
            <a:pPr marL="800100" lvl="1" indent="-342900">
              <a:buFont typeface="Arial" panose="020B0604020202020204" pitchFamily="34" charset="0"/>
              <a:buChar char="•"/>
            </a:pPr>
            <a:r>
              <a:rPr lang="en-US" sz="2000" dirty="0">
                <a:gradFill>
                  <a:gsLst>
                    <a:gs pos="2917">
                      <a:schemeClr val="tx1"/>
                    </a:gs>
                    <a:gs pos="30000">
                      <a:schemeClr val="tx1"/>
                    </a:gs>
                  </a:gsLst>
                  <a:lin ang="5400000" scaled="0"/>
                </a:gradFill>
              </a:rPr>
              <a:t>Static </a:t>
            </a:r>
            <a:r>
              <a:rPr lang="en-US" sz="2000" dirty="0" smtClean="0">
                <a:gradFill>
                  <a:gsLst>
                    <a:gs pos="2917">
                      <a:schemeClr val="tx1"/>
                    </a:gs>
                    <a:gs pos="30000">
                      <a:schemeClr val="tx1"/>
                    </a:gs>
                  </a:gsLst>
                  <a:lin ang="5400000" scaled="0"/>
                </a:gradFill>
              </a:rPr>
              <a:t>variables</a:t>
            </a:r>
          </a:p>
          <a:p>
            <a:pPr marL="800100" lvl="1" indent="-342900">
              <a:buFont typeface="Arial" panose="020B0604020202020204" pitchFamily="34" charset="0"/>
              <a:buChar char="•"/>
            </a:pPr>
            <a:r>
              <a:rPr lang="en-US" sz="2000" dirty="0">
                <a:gradFill>
                  <a:gsLst>
                    <a:gs pos="2917">
                      <a:schemeClr val="tx1"/>
                    </a:gs>
                    <a:gs pos="30000">
                      <a:schemeClr val="tx1"/>
                    </a:gs>
                  </a:gsLst>
                  <a:lin ang="5400000" scaled="0"/>
                </a:gradFill>
              </a:rPr>
              <a:t>Classes with the </a:t>
            </a:r>
            <a:r>
              <a:rPr lang="en-US" sz="2000" dirty="0" err="1">
                <a:gradFill>
                  <a:gsLst>
                    <a:gs pos="2917">
                      <a:schemeClr val="tx1"/>
                    </a:gs>
                    <a:gs pos="30000">
                      <a:schemeClr val="tx1"/>
                    </a:gs>
                  </a:gsLst>
                  <a:lin ang="5400000" scaled="0"/>
                </a:gradFill>
              </a:rPr>
              <a:t>DebuggerTypeProxy</a:t>
            </a:r>
            <a:r>
              <a:rPr lang="en-US" sz="2000" dirty="0">
                <a:gradFill>
                  <a:gsLst>
                    <a:gs pos="2917">
                      <a:schemeClr val="tx1"/>
                    </a:gs>
                    <a:gs pos="30000">
                      <a:schemeClr val="tx1"/>
                    </a:gs>
                  </a:gsLst>
                  <a:lin ang="5400000" scaled="0"/>
                </a:gradFill>
              </a:rPr>
              <a:t> </a:t>
            </a:r>
            <a:r>
              <a:rPr lang="en-US" sz="2000" dirty="0" smtClean="0">
                <a:gradFill>
                  <a:gsLst>
                    <a:gs pos="2917">
                      <a:schemeClr val="tx1"/>
                    </a:gs>
                    <a:gs pos="30000">
                      <a:schemeClr val="tx1"/>
                    </a:gs>
                  </a:gsLst>
                  <a:lin ang="5400000" scaled="0"/>
                </a:gradFill>
              </a:rPr>
              <a:t>Attribute</a:t>
            </a:r>
          </a:p>
          <a:p>
            <a:pPr marL="800100" lvl="1" indent="-342900">
              <a:buFont typeface="Arial" panose="020B0604020202020204" pitchFamily="34" charset="0"/>
              <a:buChar char="•"/>
            </a:pPr>
            <a:r>
              <a:rPr lang="en-US" sz="2000" dirty="0">
                <a:gradFill>
                  <a:gsLst>
                    <a:gs pos="2917">
                      <a:schemeClr val="tx1"/>
                    </a:gs>
                    <a:gs pos="30000">
                      <a:schemeClr val="tx1"/>
                    </a:gs>
                  </a:gsLst>
                  <a:lin ang="5400000" scaled="0"/>
                </a:gradFill>
              </a:rPr>
              <a:t>Fields inside of </a:t>
            </a:r>
            <a:r>
              <a:rPr lang="en-US" sz="2000" dirty="0" err="1" smtClean="0">
                <a:gradFill>
                  <a:gsLst>
                    <a:gs pos="2917">
                      <a:schemeClr val="tx1"/>
                    </a:gs>
                    <a:gs pos="30000">
                      <a:schemeClr val="tx1"/>
                    </a:gs>
                  </a:gsLst>
                  <a:lin ang="5400000" scaled="0"/>
                </a:gradFill>
              </a:rPr>
              <a:t>structs</a:t>
            </a:r>
            <a:endParaRPr lang="en-US" sz="2000" dirty="0" smtClean="0">
              <a:gradFill>
                <a:gsLst>
                  <a:gs pos="2917">
                    <a:schemeClr val="tx1"/>
                  </a:gs>
                  <a:gs pos="30000">
                    <a:schemeClr val="tx1"/>
                  </a:gs>
                </a:gsLst>
                <a:lin ang="5400000" scaled="0"/>
              </a:gradFill>
            </a:endParaRPr>
          </a:p>
          <a:p>
            <a:pPr marL="800100" lvl="1" indent="-342900">
              <a:buFont typeface="Arial" panose="020B0604020202020204" pitchFamily="34" charset="0"/>
              <a:buChar char="•"/>
            </a:pPr>
            <a:r>
              <a:rPr lang="en-US" sz="2000" dirty="0" smtClean="0">
                <a:gradFill>
                  <a:gsLst>
                    <a:gs pos="2917">
                      <a:schemeClr val="tx1"/>
                    </a:gs>
                    <a:gs pos="30000">
                      <a:schemeClr val="tx1"/>
                    </a:gs>
                  </a:gsLst>
                  <a:lin ang="5400000" scaled="0"/>
                </a:gradFill>
              </a:rPr>
              <a:t>Properties </a:t>
            </a:r>
            <a:r>
              <a:rPr lang="en-US" sz="2000" dirty="0">
                <a:gradFill>
                  <a:gsLst>
                    <a:gs pos="2917">
                      <a:schemeClr val="tx1"/>
                    </a:gs>
                    <a:gs pos="30000">
                      <a:schemeClr val="tx1"/>
                    </a:gs>
                  </a:gsLst>
                  <a:lin ang="5400000" scaled="0"/>
                </a:gradFill>
              </a:rPr>
              <a:t>that call native </a:t>
            </a:r>
            <a:r>
              <a:rPr lang="en-US" sz="2000" dirty="0" smtClean="0">
                <a:gradFill>
                  <a:gsLst>
                    <a:gs pos="2917">
                      <a:schemeClr val="tx1"/>
                    </a:gs>
                    <a:gs pos="30000">
                      <a:schemeClr val="tx1"/>
                    </a:gs>
                  </a:gsLst>
                  <a:lin ang="5400000" scaled="0"/>
                </a:gradFill>
              </a:rPr>
              <a:t>code</a:t>
            </a:r>
          </a:p>
          <a:p>
            <a:pPr marL="800100" lvl="1" indent="-342900">
              <a:buFont typeface="Arial" panose="020B0604020202020204" pitchFamily="34" charset="0"/>
              <a:buChar char="•"/>
            </a:pPr>
            <a:r>
              <a:rPr lang="en-US" sz="2000" dirty="0" smtClean="0">
                <a:gradFill>
                  <a:gsLst>
                    <a:gs pos="2917">
                      <a:schemeClr val="tx1"/>
                    </a:gs>
                    <a:gs pos="30000">
                      <a:schemeClr val="tx1"/>
                    </a:gs>
                  </a:gsLst>
                  <a:lin ang="5400000" scaled="0"/>
                </a:gradFill>
              </a:rPr>
              <a:t>Properties </a:t>
            </a:r>
            <a:r>
              <a:rPr lang="en-US" sz="2000" dirty="0">
                <a:gradFill>
                  <a:gsLst>
                    <a:gs pos="2917">
                      <a:schemeClr val="tx1"/>
                    </a:gs>
                    <a:gs pos="30000">
                      <a:schemeClr val="tx1"/>
                    </a:gs>
                  </a:gsLst>
                  <a:lin ang="5400000" scaled="0"/>
                </a:gradFill>
              </a:rPr>
              <a:t>that depend on too many fields</a:t>
            </a:r>
          </a:p>
          <a:p>
            <a:pPr marL="800100" lvl="1" indent="-342900">
              <a:buFont typeface="Arial" panose="020B0604020202020204" pitchFamily="34" charset="0"/>
              <a:buChar char="•"/>
            </a:pPr>
            <a:endParaRPr lang="en-US" sz="2400" dirty="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12585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F0DB4F4-AA20-4153-B713-AE7583B5DC2E}"/>
              </a:ext>
            </a:extLst>
          </p:cNvPr>
          <p:cNvSpPr>
            <a:spLocks noGrp="1"/>
          </p:cNvSpPr>
          <p:nvPr>
            <p:ph type="title"/>
          </p:nvPr>
        </p:nvSpPr>
        <p:spPr>
          <a:xfrm>
            <a:off x="584200" y="2875002"/>
            <a:ext cx="5511800" cy="553998"/>
          </a:xfrm>
        </p:spPr>
        <p:txBody>
          <a:bodyPr/>
          <a:lstStyle/>
          <a:p>
            <a:r>
              <a:rPr lang="en-US" dirty="0" smtClean="0"/>
              <a:t>Code cleanup</a:t>
            </a:r>
            <a:endParaRPr lang="es-AR" dirty="0"/>
          </a:p>
        </p:txBody>
      </p:sp>
    </p:spTree>
    <p:extLst>
      <p:ext uri="{BB962C8B-B14F-4D97-AF65-F5344CB8AC3E}">
        <p14:creationId xmlns:p14="http://schemas.microsoft.com/office/powerpoint/2010/main" val="2458617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Code cleanup</a:t>
            </a:r>
            <a:endParaRPr lang="en-US" b="1" dirty="0"/>
          </a:p>
        </p:txBody>
      </p:sp>
      <p:sp>
        <p:nvSpPr>
          <p:cNvPr id="5" name="CuadroTexto 4"/>
          <p:cNvSpPr txBox="1"/>
          <p:nvPr/>
        </p:nvSpPr>
        <p:spPr>
          <a:xfrm>
            <a:off x="555587" y="1782500"/>
            <a:ext cx="5949385" cy="1107996"/>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This </a:t>
            </a:r>
            <a:r>
              <a:rPr lang="en-US" sz="2400" dirty="0">
                <a:gradFill>
                  <a:gsLst>
                    <a:gs pos="2917">
                      <a:schemeClr val="tx1"/>
                    </a:gs>
                    <a:gs pos="30000">
                      <a:schemeClr val="tx1"/>
                    </a:gs>
                  </a:gsLst>
                  <a:lin ang="5400000" scaled="0"/>
                </a:gradFill>
              </a:rPr>
              <a:t>new command to identify and then fix both warnings and suggestions with the click of a button.</a:t>
            </a: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4434" y="2336498"/>
            <a:ext cx="5010150" cy="1343025"/>
          </a:xfrm>
          <a:prstGeom prst="rect">
            <a:avLst/>
          </a:prstGeom>
        </p:spPr>
      </p:pic>
      <p:sp>
        <p:nvSpPr>
          <p:cNvPr id="8" name="Rectángulo 7"/>
          <p:cNvSpPr/>
          <p:nvPr/>
        </p:nvSpPr>
        <p:spPr>
          <a:xfrm>
            <a:off x="482279" y="3244731"/>
            <a:ext cx="6096000" cy="1200329"/>
          </a:xfrm>
          <a:prstGeom prst="rect">
            <a:avLst/>
          </a:prstGeom>
        </p:spPr>
        <p:txBody>
          <a:bodyPr>
            <a:spAutoFit/>
          </a:bodyPr>
          <a:lstStyle/>
          <a:p>
            <a:r>
              <a:rPr lang="en-US" sz="2400" dirty="0"/>
              <a:t>The cleanup will format the code and apply any code fixes as suggested by the current settings and .</a:t>
            </a:r>
            <a:r>
              <a:rPr lang="en-US" sz="2400" dirty="0" err="1"/>
              <a:t>editorconfig</a:t>
            </a:r>
            <a:r>
              <a:rPr lang="en-US" sz="2400" dirty="0"/>
              <a:t> files</a:t>
            </a:r>
            <a:endParaRPr lang="es-AR" sz="2400" dirty="0"/>
          </a:p>
        </p:txBody>
      </p:sp>
    </p:spTree>
    <p:extLst>
      <p:ext uri="{BB962C8B-B14F-4D97-AF65-F5344CB8AC3E}">
        <p14:creationId xmlns:p14="http://schemas.microsoft.com/office/powerpoint/2010/main" val="3595033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Code cleanup</a:t>
            </a:r>
            <a:endParaRPr lang="en-US" b="1" dirty="0"/>
          </a:p>
        </p:txBody>
      </p:sp>
      <p:sp>
        <p:nvSpPr>
          <p:cNvPr id="5" name="CuadroTexto 4"/>
          <p:cNvSpPr txBox="1"/>
          <p:nvPr/>
        </p:nvSpPr>
        <p:spPr>
          <a:xfrm>
            <a:off x="555587" y="1782500"/>
            <a:ext cx="5949385" cy="738664"/>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You can also save collections of fixers as a </a:t>
            </a:r>
            <a:r>
              <a:rPr lang="en-US" sz="2400" dirty="0" smtClean="0">
                <a:gradFill>
                  <a:gsLst>
                    <a:gs pos="2917">
                      <a:schemeClr val="tx1"/>
                    </a:gs>
                    <a:gs pos="30000">
                      <a:schemeClr val="tx1"/>
                    </a:gs>
                  </a:gsLst>
                  <a:lin ang="5400000" scaled="0"/>
                </a:gradFill>
              </a:rPr>
              <a:t>profile, and apply then when you want</a:t>
            </a:r>
            <a:endParaRPr lang="en-US" sz="2400" dirty="0">
              <a:gradFill>
                <a:gsLst>
                  <a:gs pos="2917">
                    <a:schemeClr val="tx1"/>
                  </a:gs>
                  <a:gs pos="30000">
                    <a:schemeClr val="tx1"/>
                  </a:gs>
                </a:gsLst>
                <a:lin ang="5400000" scaled="0"/>
              </a:gradFill>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4972" y="922900"/>
            <a:ext cx="5647619" cy="4876190"/>
          </a:xfrm>
          <a:prstGeom prst="rect">
            <a:avLst/>
          </a:prstGeom>
        </p:spPr>
      </p:pic>
    </p:spTree>
    <p:extLst>
      <p:ext uri="{BB962C8B-B14F-4D97-AF65-F5344CB8AC3E}">
        <p14:creationId xmlns:p14="http://schemas.microsoft.com/office/powerpoint/2010/main" val="8677451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Code cleanup</a:t>
            </a:r>
            <a:endParaRPr lang="en-US" b="1" dirty="0"/>
          </a:p>
        </p:txBody>
      </p:sp>
      <p:sp>
        <p:nvSpPr>
          <p:cNvPr id="5" name="CuadroTexto 4"/>
          <p:cNvSpPr txBox="1"/>
          <p:nvPr/>
        </p:nvSpPr>
        <p:spPr>
          <a:xfrm>
            <a:off x="555587" y="1782500"/>
            <a:ext cx="5949385" cy="1107996"/>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If you want your code style settings to be applied every time you save a file, you may like the Code Cleanup on Save extension</a:t>
            </a:r>
          </a:p>
        </p:txBody>
      </p:sp>
      <p:pic>
        <p:nvPicPr>
          <p:cNvPr id="2" name="Imagen 1"/>
          <p:cNvPicPr>
            <a:picLocks noChangeAspect="1"/>
          </p:cNvPicPr>
          <p:nvPr/>
        </p:nvPicPr>
        <p:blipFill>
          <a:blip r:embed="rId3"/>
          <a:stretch>
            <a:fillRect/>
          </a:stretch>
        </p:blipFill>
        <p:spPr>
          <a:xfrm>
            <a:off x="5699770" y="3483980"/>
            <a:ext cx="6260234" cy="2539469"/>
          </a:xfrm>
          <a:prstGeom prst="rect">
            <a:avLst/>
          </a:prstGeom>
        </p:spPr>
      </p:pic>
    </p:spTree>
    <p:extLst>
      <p:ext uri="{BB962C8B-B14F-4D97-AF65-F5344CB8AC3E}">
        <p14:creationId xmlns:p14="http://schemas.microsoft.com/office/powerpoint/2010/main" val="2867768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Code cleanup</a:t>
            </a:r>
            <a:endParaRPr lang="en-US" b="1" dirty="0"/>
          </a:p>
        </p:txBody>
      </p:sp>
      <p:sp>
        <p:nvSpPr>
          <p:cNvPr id="5" name="CuadroTexto 4"/>
          <p:cNvSpPr txBox="1"/>
          <p:nvPr/>
        </p:nvSpPr>
        <p:spPr>
          <a:xfrm>
            <a:off x="555588" y="2106112"/>
            <a:ext cx="3217760" cy="738664"/>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Cleanup extension configuration</a:t>
            </a:r>
            <a:endParaRPr lang="en-US" sz="2400" dirty="0">
              <a:gradFill>
                <a:gsLst>
                  <a:gs pos="2917">
                    <a:schemeClr val="tx1"/>
                  </a:gs>
                  <a:gs pos="30000">
                    <a:schemeClr val="tx1"/>
                  </a:gs>
                </a:gsLst>
                <a:lin ang="5400000" scaled="0"/>
              </a:gradFill>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0830" y="1057052"/>
            <a:ext cx="8524995" cy="5696835"/>
          </a:xfrm>
          <a:prstGeom prst="rect">
            <a:avLst/>
          </a:prstGeom>
        </p:spPr>
      </p:pic>
    </p:spTree>
    <p:extLst>
      <p:ext uri="{BB962C8B-B14F-4D97-AF65-F5344CB8AC3E}">
        <p14:creationId xmlns:p14="http://schemas.microsoft.com/office/powerpoint/2010/main" val="3332085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Doc</a:t>
            </a:r>
            <a:endParaRPr lang="en-US" b="1" dirty="0"/>
          </a:p>
        </p:txBody>
      </p:sp>
      <p:sp>
        <p:nvSpPr>
          <p:cNvPr id="5" name="CuadroTexto 4"/>
          <p:cNvSpPr txBox="1"/>
          <p:nvPr/>
        </p:nvSpPr>
        <p:spPr>
          <a:xfrm>
            <a:off x="706059" y="1289738"/>
            <a:ext cx="10787601" cy="615553"/>
          </a:xfrm>
          <a:prstGeom prst="rect">
            <a:avLst/>
          </a:prstGeom>
          <a:noFill/>
        </p:spPr>
        <p:txBody>
          <a:bodyPr wrap="square" lIns="0" tIns="0" rIns="0" bIns="0" rtlCol="0">
            <a:spAutoFit/>
          </a:bodyPr>
          <a:lstStyle/>
          <a:p>
            <a:pPr marL="342900" indent="-342900">
              <a:buFont typeface="Arial" panose="020B0604020202020204" pitchFamily="34" charset="0"/>
              <a:buChar char="•"/>
            </a:pPr>
            <a:r>
              <a:rPr lang="en-US" sz="2000" dirty="0">
                <a:gradFill>
                  <a:gsLst>
                    <a:gs pos="2917">
                      <a:schemeClr val="tx1"/>
                    </a:gs>
                    <a:gs pos="30000">
                      <a:schemeClr val="tx1"/>
                    </a:gs>
                  </a:gsLst>
                  <a:lin ang="5400000" scaled="0"/>
                </a:gradFill>
              </a:rPr>
              <a:t>https://docs.microsoft.com/en-us/visualstudio/ide/whats-new-visual-studio-2019?view=vs-2019</a:t>
            </a:r>
          </a:p>
        </p:txBody>
      </p:sp>
      <p:sp>
        <p:nvSpPr>
          <p:cNvPr id="6" name="Rectángulo 5"/>
          <p:cNvSpPr/>
          <p:nvPr/>
        </p:nvSpPr>
        <p:spPr>
          <a:xfrm>
            <a:off x="706056" y="2272130"/>
            <a:ext cx="10787601" cy="707886"/>
          </a:xfrm>
          <a:prstGeom prst="rect">
            <a:avLst/>
          </a:prstGeom>
        </p:spPr>
        <p:txBody>
          <a:bodyPr wrap="square">
            <a:spAutoFit/>
          </a:bodyPr>
          <a:lstStyle/>
          <a:p>
            <a:pPr marL="342900" indent="-342900">
              <a:buFont typeface="Arial" panose="020B0604020202020204" pitchFamily="34" charset="0"/>
              <a:buChar char="•"/>
            </a:pPr>
            <a:r>
              <a:rPr lang="es-AR" sz="2000" dirty="0"/>
              <a:t>https://devblogs.microsoft.com/visualstudio/enhanced-in-visual-studio-2019-search-for-objects-and-properties-in-the-watch-autos-and-locals-windows/</a:t>
            </a:r>
          </a:p>
        </p:txBody>
      </p:sp>
      <p:sp>
        <p:nvSpPr>
          <p:cNvPr id="9" name="Rectángulo 8"/>
          <p:cNvSpPr/>
          <p:nvPr/>
        </p:nvSpPr>
        <p:spPr>
          <a:xfrm>
            <a:off x="706056" y="3346855"/>
            <a:ext cx="10787601" cy="707886"/>
          </a:xfrm>
          <a:prstGeom prst="rect">
            <a:avLst/>
          </a:prstGeom>
        </p:spPr>
        <p:txBody>
          <a:bodyPr wrap="square">
            <a:spAutoFit/>
          </a:bodyPr>
          <a:lstStyle/>
          <a:p>
            <a:pPr marL="342900" indent="-342900">
              <a:buFont typeface="Arial" panose="020B0604020202020204" pitchFamily="34" charset="0"/>
              <a:buChar char="•"/>
            </a:pPr>
            <a:r>
              <a:rPr lang="es-AR" sz="2000" dirty="0"/>
              <a:t>https://devblogs.microsoft.com/visualstudio/break-when-value-changes-data-breakpoints-for-net-core-in-visual-studio-2019/</a:t>
            </a:r>
          </a:p>
        </p:txBody>
      </p:sp>
      <p:sp>
        <p:nvSpPr>
          <p:cNvPr id="11" name="Rectángulo 10"/>
          <p:cNvSpPr/>
          <p:nvPr/>
        </p:nvSpPr>
        <p:spPr>
          <a:xfrm>
            <a:off x="706056" y="4421580"/>
            <a:ext cx="10787601" cy="707886"/>
          </a:xfrm>
          <a:prstGeom prst="rect">
            <a:avLst/>
          </a:prstGeom>
        </p:spPr>
        <p:txBody>
          <a:bodyPr wrap="square">
            <a:spAutoFit/>
          </a:bodyPr>
          <a:lstStyle/>
          <a:p>
            <a:pPr marL="342900" indent="-342900">
              <a:buFont typeface="Arial" panose="020B0604020202020204" pitchFamily="34" charset="0"/>
              <a:buChar char="•"/>
            </a:pPr>
            <a:r>
              <a:rPr lang="es-AR" sz="2000" dirty="0"/>
              <a:t>https://docs.microsoft.com/en-us/visualstudio/ide/code-styles-and-code-cleanup?view=vs-2019</a:t>
            </a:r>
          </a:p>
        </p:txBody>
      </p:sp>
      <p:sp>
        <p:nvSpPr>
          <p:cNvPr id="12" name="Rectángulo 11"/>
          <p:cNvSpPr/>
          <p:nvPr/>
        </p:nvSpPr>
        <p:spPr>
          <a:xfrm>
            <a:off x="706056" y="5496305"/>
            <a:ext cx="11214673" cy="400110"/>
          </a:xfrm>
          <a:prstGeom prst="rect">
            <a:avLst/>
          </a:prstGeom>
        </p:spPr>
        <p:txBody>
          <a:bodyPr wrap="none">
            <a:spAutoFit/>
          </a:bodyPr>
          <a:lstStyle/>
          <a:p>
            <a:pPr marL="342900" indent="-342900">
              <a:buFont typeface="Arial" panose="020B0604020202020204" pitchFamily="34" charset="0"/>
              <a:buChar char="•"/>
            </a:pPr>
            <a:r>
              <a:rPr lang="es-AR" sz="2000" dirty="0"/>
              <a:t>https://</a:t>
            </a:r>
            <a:r>
              <a:rPr lang="es-AR" sz="2000" dirty="0" smtClean="0"/>
              <a:t>youtu.be/dUgM9mwzIPM (</a:t>
            </a:r>
            <a:r>
              <a:rPr lang="en-US" dirty="0"/>
              <a:t>Visual Studio 2019 Launch: Squash bugs and improve code </a:t>
            </a:r>
            <a:r>
              <a:rPr lang="en-US" dirty="0" smtClean="0"/>
              <a:t>quality</a:t>
            </a:r>
            <a:r>
              <a:rPr lang="es-AR" sz="2000" dirty="0" smtClean="0"/>
              <a:t>)</a:t>
            </a:r>
            <a:endParaRPr lang="es-AR" sz="2000" dirty="0"/>
          </a:p>
        </p:txBody>
      </p:sp>
    </p:spTree>
    <p:extLst>
      <p:ext uri="{BB962C8B-B14F-4D97-AF65-F5344CB8AC3E}">
        <p14:creationId xmlns:p14="http://schemas.microsoft.com/office/powerpoint/2010/main" val="3820064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F0DB4F4-AA20-4153-B713-AE7583B5DC2E}"/>
              </a:ext>
            </a:extLst>
          </p:cNvPr>
          <p:cNvSpPr>
            <a:spLocks noGrp="1"/>
          </p:cNvSpPr>
          <p:nvPr>
            <p:ph type="title"/>
          </p:nvPr>
        </p:nvSpPr>
        <p:spPr>
          <a:xfrm>
            <a:off x="584200" y="2875002"/>
            <a:ext cx="5511800" cy="553998"/>
          </a:xfrm>
        </p:spPr>
        <p:txBody>
          <a:bodyPr/>
          <a:lstStyle/>
          <a:p>
            <a:r>
              <a:rPr lang="en-US" dirty="0" smtClean="0"/>
              <a:t>DEMO</a:t>
            </a:r>
            <a:endParaRPr lang="es-AR" dirty="0"/>
          </a:p>
        </p:txBody>
      </p:sp>
    </p:spTree>
    <p:extLst>
      <p:ext uri="{BB962C8B-B14F-4D97-AF65-F5344CB8AC3E}">
        <p14:creationId xmlns:p14="http://schemas.microsoft.com/office/powerpoint/2010/main" val="34660109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Repos</a:t>
            </a:r>
            <a:endParaRPr lang="en-US" b="1" dirty="0"/>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67827" y="1784305"/>
            <a:ext cx="1902106" cy="1902106"/>
          </a:xfrm>
          <a:prstGeom prst="rect">
            <a:avLst/>
          </a:prstGeom>
        </p:spPr>
      </p:pic>
      <p:sp>
        <p:nvSpPr>
          <p:cNvPr id="7" name="Rectángulo 6"/>
          <p:cNvSpPr/>
          <p:nvPr/>
        </p:nvSpPr>
        <p:spPr>
          <a:xfrm>
            <a:off x="352418" y="2205381"/>
            <a:ext cx="5904180" cy="369332"/>
          </a:xfrm>
          <a:prstGeom prst="rect">
            <a:avLst/>
          </a:prstGeom>
        </p:spPr>
        <p:txBody>
          <a:bodyPr wrap="none">
            <a:spAutoFit/>
          </a:bodyPr>
          <a:lstStyle/>
          <a:p>
            <a:r>
              <a:rPr lang="es-AR" dirty="0"/>
              <a:t>https://github.com/marianocabj/vs2019-launchdemo.git</a:t>
            </a:r>
          </a:p>
        </p:txBody>
      </p:sp>
      <p:sp>
        <p:nvSpPr>
          <p:cNvPr id="10" name="Rectángulo 9"/>
          <p:cNvSpPr/>
          <p:nvPr/>
        </p:nvSpPr>
        <p:spPr>
          <a:xfrm>
            <a:off x="352418" y="3530278"/>
            <a:ext cx="5608545" cy="369332"/>
          </a:xfrm>
          <a:prstGeom prst="rect">
            <a:avLst/>
          </a:prstGeom>
        </p:spPr>
        <p:txBody>
          <a:bodyPr wrap="square">
            <a:spAutoFit/>
          </a:bodyPr>
          <a:lstStyle/>
          <a:p>
            <a:r>
              <a:rPr lang="es-AR" dirty="0"/>
              <a:t>https://github.com/leslierichardson95/reading-list.git</a:t>
            </a:r>
          </a:p>
        </p:txBody>
      </p:sp>
      <p:sp>
        <p:nvSpPr>
          <p:cNvPr id="12" name="CuadroTexto 11"/>
          <p:cNvSpPr txBox="1"/>
          <p:nvPr/>
        </p:nvSpPr>
        <p:spPr>
          <a:xfrm>
            <a:off x="352418" y="1886030"/>
            <a:ext cx="3483980" cy="307777"/>
          </a:xfrm>
          <a:prstGeom prst="rect">
            <a:avLst/>
          </a:prstGeom>
          <a:noFill/>
        </p:spPr>
        <p:txBody>
          <a:bodyPr wrap="square" lIns="0" tIns="0" rIns="0" bIns="0" rtlCol="0">
            <a:spAutoFit/>
          </a:bodyPr>
          <a:lstStyle/>
          <a:p>
            <a:pPr algn="l"/>
            <a:r>
              <a:rPr lang="es-AR" sz="2000" dirty="0" err="1" smtClean="0">
                <a:gradFill>
                  <a:gsLst>
                    <a:gs pos="2917">
                      <a:schemeClr val="tx1"/>
                    </a:gs>
                    <a:gs pos="30000">
                      <a:schemeClr val="tx1"/>
                    </a:gs>
                  </a:gsLst>
                  <a:lin ang="5400000" scaled="0"/>
                </a:gradFill>
              </a:rPr>
              <a:t>Today’s</a:t>
            </a:r>
            <a:r>
              <a:rPr lang="es-AR" sz="2000" dirty="0" smtClean="0">
                <a:gradFill>
                  <a:gsLst>
                    <a:gs pos="2917">
                      <a:schemeClr val="tx1"/>
                    </a:gs>
                    <a:gs pos="30000">
                      <a:schemeClr val="tx1"/>
                    </a:gs>
                  </a:gsLst>
                  <a:lin ang="5400000" scaled="0"/>
                </a:gradFill>
              </a:rPr>
              <a:t> Demo </a:t>
            </a:r>
            <a:r>
              <a:rPr lang="es-AR" sz="2000" dirty="0" err="1" smtClean="0">
                <a:gradFill>
                  <a:gsLst>
                    <a:gs pos="2917">
                      <a:schemeClr val="tx1"/>
                    </a:gs>
                    <a:gs pos="30000">
                      <a:schemeClr val="tx1"/>
                    </a:gs>
                  </a:gsLst>
                  <a:lin ang="5400000" scaled="0"/>
                </a:gradFill>
              </a:rPr>
              <a:t>repository</a:t>
            </a:r>
            <a:endParaRPr lang="es-AR" sz="2000" dirty="0" smtClean="0">
              <a:gradFill>
                <a:gsLst>
                  <a:gs pos="2917">
                    <a:schemeClr val="tx1"/>
                  </a:gs>
                  <a:gs pos="30000">
                    <a:schemeClr val="tx1"/>
                  </a:gs>
                </a:gsLst>
                <a:lin ang="5400000" scaled="0"/>
              </a:gradFill>
            </a:endParaRPr>
          </a:p>
        </p:txBody>
      </p:sp>
      <p:sp>
        <p:nvSpPr>
          <p:cNvPr id="13" name="CuadroTexto 12"/>
          <p:cNvSpPr txBox="1"/>
          <p:nvPr/>
        </p:nvSpPr>
        <p:spPr>
          <a:xfrm>
            <a:off x="352418" y="3222501"/>
            <a:ext cx="3483980" cy="307777"/>
          </a:xfrm>
          <a:prstGeom prst="rect">
            <a:avLst/>
          </a:prstGeom>
          <a:noFill/>
        </p:spPr>
        <p:txBody>
          <a:bodyPr wrap="square" lIns="0" tIns="0" rIns="0" bIns="0" rtlCol="0">
            <a:spAutoFit/>
          </a:bodyPr>
          <a:lstStyle/>
          <a:p>
            <a:pPr algn="l"/>
            <a:r>
              <a:rPr lang="es-AR" sz="2000" dirty="0" err="1" smtClean="0">
                <a:gradFill>
                  <a:gsLst>
                    <a:gs pos="2917">
                      <a:schemeClr val="tx1"/>
                    </a:gs>
                    <a:gs pos="30000">
                      <a:schemeClr val="tx1"/>
                    </a:gs>
                  </a:gsLst>
                  <a:lin ang="5400000" scaled="0"/>
                </a:gradFill>
              </a:rPr>
              <a:t>Example</a:t>
            </a:r>
            <a:r>
              <a:rPr lang="es-AR" sz="2000" dirty="0" smtClean="0">
                <a:gradFill>
                  <a:gsLst>
                    <a:gs pos="2917">
                      <a:schemeClr val="tx1"/>
                    </a:gs>
                    <a:gs pos="30000">
                      <a:schemeClr val="tx1"/>
                    </a:gs>
                  </a:gsLst>
                  <a:lin ang="5400000" scaled="0"/>
                </a:gradFill>
              </a:rPr>
              <a:t> </a:t>
            </a:r>
            <a:r>
              <a:rPr lang="es-AR" sz="2000" dirty="0" err="1" smtClean="0">
                <a:gradFill>
                  <a:gsLst>
                    <a:gs pos="2917">
                      <a:schemeClr val="tx1"/>
                    </a:gs>
                    <a:gs pos="30000">
                      <a:schemeClr val="tx1"/>
                    </a:gs>
                  </a:gsLst>
                  <a:lin ang="5400000" scaled="0"/>
                </a:gradFill>
              </a:rPr>
              <a:t>repository</a:t>
            </a:r>
            <a:endParaRPr lang="es-AR" sz="2000" dirty="0"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38632290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smtClean="0"/>
              <a:t>But first…</a:t>
            </a:r>
            <a:endParaRPr lang="en-US" b="1" dirty="0"/>
          </a:p>
        </p:txBody>
      </p:sp>
      <p:sp>
        <p:nvSpPr>
          <p:cNvPr id="5" name="CuadroTexto 4"/>
          <p:cNvSpPr txBox="1"/>
          <p:nvPr/>
        </p:nvSpPr>
        <p:spPr>
          <a:xfrm>
            <a:off x="706059" y="1289738"/>
            <a:ext cx="9213445" cy="369332"/>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How to enable .NET Core 3.0 Previews in VS 2019</a:t>
            </a:r>
            <a:endParaRPr lang="en-US" sz="2400" dirty="0">
              <a:gradFill>
                <a:gsLst>
                  <a:gs pos="2917">
                    <a:schemeClr val="tx1"/>
                  </a:gs>
                  <a:gs pos="30000">
                    <a:schemeClr val="tx1"/>
                  </a:gs>
                </a:gsLst>
                <a:lin ang="5400000" scaled="0"/>
              </a:gradFill>
            </a:endParaRPr>
          </a:p>
        </p:txBody>
      </p:sp>
      <p:pic>
        <p:nvPicPr>
          <p:cNvPr id="2" name="Imagen 1"/>
          <p:cNvPicPr>
            <a:picLocks noChangeAspect="1"/>
          </p:cNvPicPr>
          <p:nvPr/>
        </p:nvPicPr>
        <p:blipFill>
          <a:blip r:embed="rId3"/>
          <a:stretch>
            <a:fillRect/>
          </a:stretch>
        </p:blipFill>
        <p:spPr>
          <a:xfrm>
            <a:off x="2996537" y="2395241"/>
            <a:ext cx="9000000" cy="4336156"/>
          </a:xfrm>
          <a:prstGeom prst="rect">
            <a:avLst/>
          </a:prstGeom>
        </p:spPr>
      </p:pic>
    </p:spTree>
    <p:extLst>
      <p:ext uri="{BB962C8B-B14F-4D97-AF65-F5344CB8AC3E}">
        <p14:creationId xmlns:p14="http://schemas.microsoft.com/office/powerpoint/2010/main" val="2625773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491603" y="1278299"/>
            <a:ext cx="5511800" cy="553998"/>
          </a:xfrm>
        </p:spPr>
        <p:txBody>
          <a:bodyPr/>
          <a:lstStyle/>
          <a:p>
            <a:r>
              <a:rPr lang="en-US" dirty="0" smtClean="0"/>
              <a:t>Some introduction…</a:t>
            </a:r>
            <a:endParaRPr lang="es-AR" dirty="0"/>
          </a:p>
        </p:txBody>
      </p:sp>
      <p:sp>
        <p:nvSpPr>
          <p:cNvPr id="3" name="Title 3">
            <a:extLst>
              <a:ext uri="{FF2B5EF4-FFF2-40B4-BE49-F238E27FC236}">
                <a16:creationId xmlns:a16="http://schemas.microsoft.com/office/drawing/2014/main" id="{F78358DA-8747-4060-982A-6DA72100A8F8}"/>
              </a:ext>
            </a:extLst>
          </p:cNvPr>
          <p:cNvSpPr txBox="1">
            <a:spLocks/>
          </p:cNvSpPr>
          <p:nvPr/>
        </p:nvSpPr>
        <p:spPr>
          <a:xfrm>
            <a:off x="491603" y="2624478"/>
            <a:ext cx="5511800" cy="1107996"/>
          </a:xfrm>
          <a:prstGeom prst="rect">
            <a:avLst/>
          </a:prstGeom>
          <a:noFill/>
        </p:spPr>
        <p:txBody>
          <a:bodyPr vert="horz" wrap="square" lIns="0" tIns="0" rIns="0" bIns="0" rtlCol="0" anchor="b" anchorCtr="0">
            <a:spAutoFit/>
          </a:bodyPr>
          <a:lstStyle>
            <a:lvl1pPr algn="l" defTabSz="932742" rtl="0" eaLnBrk="1" latinLnBrk="0" hangingPunct="1">
              <a:lnSpc>
                <a:spcPct val="100000"/>
              </a:lnSpc>
              <a:spcBef>
                <a:spcPct val="0"/>
              </a:spcBef>
              <a:buNone/>
              <a:defRPr lang="en-US" sz="3600" b="0" kern="1200" cap="none" spc="-50" baseline="0">
                <a:ln w="3175">
                  <a:noFill/>
                </a:ln>
                <a:gradFill>
                  <a:gsLst>
                    <a:gs pos="62564">
                      <a:schemeClr val="tx1"/>
                    </a:gs>
                    <a:gs pos="55000">
                      <a:schemeClr val="tx1"/>
                    </a:gs>
                  </a:gsLst>
                  <a:lin ang="5400000" scaled="0"/>
                </a:gradFill>
                <a:effectLst/>
                <a:latin typeface="+mj-lt"/>
                <a:ea typeface="+mn-ea"/>
                <a:cs typeface="Segoe UI" panose="020B0502040204020203" pitchFamily="34" charset="0"/>
              </a:defRPr>
            </a:lvl1pPr>
          </a:lstStyle>
          <a:p>
            <a:r>
              <a:rPr lang="en-US" b="1" dirty="0"/>
              <a:t>Performance Improvements in </a:t>
            </a:r>
            <a:r>
              <a:rPr lang="en-US" b="1" dirty="0" smtClean="0"/>
              <a:t>VS </a:t>
            </a:r>
            <a:r>
              <a:rPr lang="en-US" b="1" dirty="0"/>
              <a:t>2019</a:t>
            </a:r>
          </a:p>
        </p:txBody>
      </p:sp>
    </p:spTree>
    <p:extLst>
      <p:ext uri="{BB962C8B-B14F-4D97-AF65-F5344CB8AC3E}">
        <p14:creationId xmlns:p14="http://schemas.microsoft.com/office/powerpoint/2010/main" val="305468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F0DB4F4-AA20-4153-B713-AE7583B5DC2E}"/>
              </a:ext>
            </a:extLst>
          </p:cNvPr>
          <p:cNvSpPr>
            <a:spLocks noGrp="1"/>
          </p:cNvSpPr>
          <p:nvPr>
            <p:ph type="title"/>
          </p:nvPr>
        </p:nvSpPr>
        <p:spPr>
          <a:xfrm>
            <a:off x="584200" y="2875002"/>
            <a:ext cx="5511800" cy="553998"/>
          </a:xfrm>
        </p:spPr>
        <p:txBody>
          <a:bodyPr/>
          <a:lstStyle/>
          <a:p>
            <a:r>
              <a:rPr lang="en-US" dirty="0" smtClean="0"/>
              <a:t>I said D-E-M-O…</a:t>
            </a:r>
            <a:endParaRPr lang="es-AR" dirty="0"/>
          </a:p>
        </p:txBody>
      </p:sp>
    </p:spTree>
    <p:extLst>
      <p:ext uri="{BB962C8B-B14F-4D97-AF65-F5344CB8AC3E}">
        <p14:creationId xmlns:p14="http://schemas.microsoft.com/office/powerpoint/2010/main" val="2579357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84200" y="2979778"/>
            <a:ext cx="5511800" cy="553998"/>
          </a:xfrm>
        </p:spPr>
        <p:txBody>
          <a:bodyPr/>
          <a:lstStyle/>
          <a:p>
            <a:r>
              <a:rPr lang="es-AR" dirty="0" smtClean="0"/>
              <a:t>Muchas gracias!</a:t>
            </a:r>
            <a:endParaRPr lang="es-AR" dirty="0"/>
          </a:p>
        </p:txBody>
      </p:sp>
    </p:spTree>
    <p:extLst>
      <p:ext uri="{BB962C8B-B14F-4D97-AF65-F5344CB8AC3E}">
        <p14:creationId xmlns:p14="http://schemas.microsoft.com/office/powerpoint/2010/main" val="4232414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3247503" y="363899"/>
            <a:ext cx="5511800" cy="553998"/>
          </a:xfrm>
        </p:spPr>
        <p:txBody>
          <a:bodyPr/>
          <a:lstStyle/>
          <a:p>
            <a:r>
              <a:rPr lang="en-US" dirty="0"/>
              <a:t>Faster Visual Studio startup</a:t>
            </a: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6736" y="1007627"/>
            <a:ext cx="7333333" cy="5028571"/>
          </a:xfrm>
          <a:prstGeom prst="rect">
            <a:avLst/>
          </a:prstGeom>
        </p:spPr>
      </p:pic>
    </p:spTree>
    <p:extLst>
      <p:ext uri="{BB962C8B-B14F-4D97-AF65-F5344CB8AC3E}">
        <p14:creationId xmlns:p14="http://schemas.microsoft.com/office/powerpoint/2010/main" val="2132308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3247503" y="-190099"/>
            <a:ext cx="7509236" cy="1107996"/>
          </a:xfrm>
        </p:spPr>
        <p:txBody>
          <a:bodyPr/>
          <a:lstStyle/>
          <a:p>
            <a:r>
              <a:rPr lang="en-US" dirty="0"/>
              <a:t>Faster </a:t>
            </a:r>
            <a:r>
              <a:rPr lang="en-US" dirty="0"/>
              <a:t>b</a:t>
            </a:r>
            <a:r>
              <a:rPr lang="en-US" dirty="0" smtClean="0"/>
              <a:t>ranch switching experience</a:t>
            </a:r>
            <a:endParaRPr lang="en-US" dirty="0"/>
          </a:p>
        </p:txBody>
      </p:sp>
      <p:pic>
        <p:nvPicPr>
          <p:cNvPr id="3" name="Imagen 2"/>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5386396" y="1742640"/>
            <a:ext cx="6585684" cy="3623122"/>
          </a:xfrm>
          <a:prstGeom prst="rect">
            <a:avLst/>
          </a:prstGeom>
        </p:spPr>
      </p:pic>
      <p:sp>
        <p:nvSpPr>
          <p:cNvPr id="5" name="CuadroTexto 4"/>
          <p:cNvSpPr txBox="1"/>
          <p:nvPr/>
        </p:nvSpPr>
        <p:spPr>
          <a:xfrm>
            <a:off x="555585" y="1608881"/>
            <a:ext cx="4830811" cy="738664"/>
          </a:xfrm>
          <a:prstGeom prst="rect">
            <a:avLst/>
          </a:prstGeom>
          <a:noFill/>
        </p:spPr>
        <p:txBody>
          <a:bodyPr wrap="square" lIns="0" tIns="0" rIns="0" bIns="0" rtlCol="0">
            <a:spAutoFit/>
          </a:bodyPr>
          <a:lstStyle/>
          <a:p>
            <a:r>
              <a:rPr lang="en-US" sz="2400" dirty="0"/>
              <a:t>The branch switching experience has been completely redesigned</a:t>
            </a:r>
            <a:endParaRPr lang="es-AR" sz="2400" dirty="0" err="1" smtClean="0">
              <a:gradFill>
                <a:gsLst>
                  <a:gs pos="2917">
                    <a:schemeClr val="tx1"/>
                  </a:gs>
                  <a:gs pos="30000">
                    <a:schemeClr val="tx1"/>
                  </a:gs>
                </a:gsLst>
                <a:lin ang="5400000" scaled="0"/>
              </a:gradFill>
            </a:endParaRPr>
          </a:p>
        </p:txBody>
      </p:sp>
      <p:sp>
        <p:nvSpPr>
          <p:cNvPr id="6" name="CuadroTexto 5"/>
          <p:cNvSpPr txBox="1"/>
          <p:nvPr/>
        </p:nvSpPr>
        <p:spPr>
          <a:xfrm>
            <a:off x="555585" y="2897222"/>
            <a:ext cx="4830812" cy="1107996"/>
          </a:xfrm>
          <a:prstGeom prst="rect">
            <a:avLst/>
          </a:prstGeom>
          <a:noFill/>
        </p:spPr>
        <p:txBody>
          <a:bodyPr wrap="square" lIns="0" tIns="0" rIns="0" bIns="0" rtlCol="0">
            <a:spAutoFit/>
          </a:bodyPr>
          <a:lstStyle/>
          <a:p>
            <a:r>
              <a:rPr lang="en-US" sz="2400" dirty="0" smtClean="0"/>
              <a:t>It allows </a:t>
            </a:r>
            <a:r>
              <a:rPr lang="en-US" sz="2400" dirty="0"/>
              <a:t>you to “stash” any uncommitted changes during the branch switch operation</a:t>
            </a:r>
            <a:endParaRPr lang="es-AR" sz="2400" dirty="0" err="1" smtClean="0">
              <a:gradFill>
                <a:gsLst>
                  <a:gs pos="2917">
                    <a:schemeClr val="tx1"/>
                  </a:gs>
                  <a:gs pos="30000">
                    <a:schemeClr val="tx1"/>
                  </a:gs>
                </a:gsLst>
                <a:lin ang="5400000" scaled="0"/>
              </a:gradFill>
            </a:endParaRPr>
          </a:p>
        </p:txBody>
      </p:sp>
      <p:sp>
        <p:nvSpPr>
          <p:cNvPr id="7" name="CuadroTexto 6"/>
          <p:cNvSpPr txBox="1"/>
          <p:nvPr/>
        </p:nvSpPr>
        <p:spPr>
          <a:xfrm>
            <a:off x="555586" y="4554895"/>
            <a:ext cx="4830810" cy="1107996"/>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This avoids </a:t>
            </a:r>
            <a:r>
              <a:rPr lang="en-US" sz="2400" dirty="0">
                <a:gradFill>
                  <a:gsLst>
                    <a:gs pos="2917">
                      <a:schemeClr val="tx1"/>
                    </a:gs>
                    <a:gs pos="30000">
                      <a:schemeClr val="tx1"/>
                    </a:gs>
                  </a:gsLst>
                  <a:lin ang="5400000" scaled="0"/>
                </a:gradFill>
              </a:rPr>
              <a:t>context switching between the IDE and the </a:t>
            </a:r>
            <a:r>
              <a:rPr lang="en-US" sz="2400" dirty="0" err="1">
                <a:gradFill>
                  <a:gsLst>
                    <a:gs pos="2917">
                      <a:schemeClr val="tx1"/>
                    </a:gs>
                    <a:gs pos="30000">
                      <a:schemeClr val="tx1"/>
                    </a:gs>
                  </a:gsLst>
                  <a:lin ang="5400000" scaled="0"/>
                </a:gradFill>
              </a:rPr>
              <a:t>Git</a:t>
            </a:r>
            <a:r>
              <a:rPr lang="en-US" sz="2400" dirty="0">
                <a:gradFill>
                  <a:gsLst>
                    <a:gs pos="2917">
                      <a:schemeClr val="tx1"/>
                    </a:gs>
                    <a:gs pos="30000">
                      <a:schemeClr val="tx1"/>
                    </a:gs>
                  </a:gsLst>
                  <a:lin ang="5400000" scaled="0"/>
                </a:gradFill>
              </a:rPr>
              <a:t> command line</a:t>
            </a:r>
            <a:endParaRPr lang="es-AR" sz="2000" dirty="0" err="1"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2348611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3247503" y="363899"/>
            <a:ext cx="7509236" cy="553998"/>
          </a:xfrm>
        </p:spPr>
        <p:txBody>
          <a:bodyPr/>
          <a:lstStyle/>
          <a:p>
            <a:r>
              <a:rPr lang="en-US" dirty="0"/>
              <a:t>Faster </a:t>
            </a:r>
            <a:r>
              <a:rPr lang="en-US" dirty="0" smtClean="0"/>
              <a:t>debugger stepping</a:t>
            </a:r>
            <a:endParaRPr lang="en-US" dirty="0"/>
          </a:p>
        </p:txBody>
      </p:sp>
      <p:sp>
        <p:nvSpPr>
          <p:cNvPr id="5" name="CuadroTexto 4"/>
          <p:cNvSpPr txBox="1"/>
          <p:nvPr/>
        </p:nvSpPr>
        <p:spPr>
          <a:xfrm>
            <a:off x="555585" y="1608881"/>
            <a:ext cx="5085495" cy="738664"/>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Stepping through your code is over 50% faster in </a:t>
            </a:r>
            <a:r>
              <a:rPr lang="en-US" sz="2400" dirty="0" smtClean="0">
                <a:gradFill>
                  <a:gsLst>
                    <a:gs pos="2917">
                      <a:schemeClr val="tx1"/>
                    </a:gs>
                    <a:gs pos="30000">
                      <a:schemeClr val="tx1"/>
                    </a:gs>
                  </a:gsLst>
                  <a:lin ang="5400000" scaled="0"/>
                </a:gradFill>
              </a:rPr>
              <a:t>VS2019 vs </a:t>
            </a:r>
            <a:r>
              <a:rPr lang="en-US" sz="2400" dirty="0">
                <a:gradFill>
                  <a:gsLst>
                    <a:gs pos="2917">
                      <a:schemeClr val="tx1"/>
                    </a:gs>
                    <a:gs pos="30000">
                      <a:schemeClr val="tx1"/>
                    </a:gs>
                  </a:gsLst>
                  <a:lin ang="5400000" scaled="0"/>
                </a:gradFill>
              </a:rPr>
              <a:t>2017</a:t>
            </a:r>
            <a:endParaRPr lang="es-AR" sz="2000" dirty="0" err="1" smtClean="0">
              <a:gradFill>
                <a:gsLst>
                  <a:gs pos="2917">
                    <a:schemeClr val="tx1"/>
                  </a:gs>
                  <a:gs pos="30000">
                    <a:schemeClr val="tx1"/>
                  </a:gs>
                </a:gsLst>
                <a:lin ang="5400000" scaled="0"/>
              </a:gradFill>
            </a:endParaRPr>
          </a:p>
        </p:txBody>
      </p:sp>
      <p:sp>
        <p:nvSpPr>
          <p:cNvPr id="6" name="CuadroTexto 5"/>
          <p:cNvSpPr txBox="1"/>
          <p:nvPr/>
        </p:nvSpPr>
        <p:spPr>
          <a:xfrm>
            <a:off x="555585" y="3033526"/>
            <a:ext cx="5085495" cy="738664"/>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The Watch, Autos, and Locals windows are 70% faster</a:t>
            </a:r>
            <a:endParaRPr lang="es-AR" sz="2000" dirty="0" err="1" smtClean="0">
              <a:gradFill>
                <a:gsLst>
                  <a:gs pos="2917">
                    <a:schemeClr val="tx1"/>
                  </a:gs>
                  <a:gs pos="30000">
                    <a:schemeClr val="tx1"/>
                  </a:gs>
                </a:gsLst>
                <a:lin ang="5400000" scaled="0"/>
              </a:gradFill>
            </a:endParaRPr>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22471" y="2231542"/>
            <a:ext cx="7469529" cy="4589401"/>
          </a:xfrm>
          <a:prstGeom prst="rect">
            <a:avLst/>
          </a:prstGeom>
        </p:spPr>
      </p:pic>
    </p:spTree>
    <p:extLst>
      <p:ext uri="{BB962C8B-B14F-4D97-AF65-F5344CB8AC3E}">
        <p14:creationId xmlns:p14="http://schemas.microsoft.com/office/powerpoint/2010/main" val="547053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3247503" y="363899"/>
            <a:ext cx="7509236" cy="553998"/>
          </a:xfrm>
        </p:spPr>
        <p:txBody>
          <a:bodyPr/>
          <a:lstStyle/>
          <a:p>
            <a:r>
              <a:rPr lang="en-US" b="1" dirty="0"/>
              <a:t>Debug very large C++ codebases</a:t>
            </a:r>
          </a:p>
        </p:txBody>
      </p:sp>
      <p:sp>
        <p:nvSpPr>
          <p:cNvPr id="5" name="CuadroTexto 4"/>
          <p:cNvSpPr txBox="1"/>
          <p:nvPr/>
        </p:nvSpPr>
        <p:spPr>
          <a:xfrm>
            <a:off x="555585" y="1608881"/>
            <a:ext cx="5796987" cy="738664"/>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Memory-related </a:t>
            </a:r>
            <a:r>
              <a:rPr lang="en-US" sz="2400" dirty="0">
                <a:gradFill>
                  <a:gsLst>
                    <a:gs pos="2917">
                      <a:schemeClr val="tx1"/>
                    </a:gs>
                    <a:gs pos="30000">
                      <a:schemeClr val="tx1"/>
                    </a:gs>
                  </a:gsLst>
                  <a:lin ang="5400000" scaled="0"/>
                </a:gradFill>
              </a:rPr>
              <a:t>issues while debugging large C++ applications</a:t>
            </a:r>
            <a:endParaRPr lang="es-AR" sz="2000" dirty="0" err="1" smtClean="0">
              <a:gradFill>
                <a:gsLst>
                  <a:gs pos="2917">
                    <a:schemeClr val="tx1"/>
                  </a:gs>
                  <a:gs pos="30000">
                    <a:schemeClr val="tx1"/>
                  </a:gs>
                </a:gsLst>
                <a:lin ang="5400000" scaled="0"/>
              </a:gradFill>
            </a:endParaRPr>
          </a:p>
        </p:txBody>
      </p:sp>
      <p:sp>
        <p:nvSpPr>
          <p:cNvPr id="6" name="CuadroTexto 5"/>
          <p:cNvSpPr txBox="1"/>
          <p:nvPr/>
        </p:nvSpPr>
        <p:spPr>
          <a:xfrm>
            <a:off x="555585" y="3033526"/>
            <a:ext cx="5796987" cy="369332"/>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Case study: Debugging Gears of War 4</a:t>
            </a:r>
            <a:endParaRPr lang="es-AR" sz="2000" dirty="0" err="1" smtClean="0">
              <a:gradFill>
                <a:gsLst>
                  <a:gs pos="2917">
                    <a:schemeClr val="tx1"/>
                  </a:gs>
                  <a:gs pos="30000">
                    <a:schemeClr val="tx1"/>
                  </a:gs>
                </a:gsLst>
                <a:lin ang="5400000" scaled="0"/>
              </a:gradFill>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2572" y="1018572"/>
            <a:ext cx="5839428" cy="5839428"/>
          </a:xfrm>
          <a:prstGeom prst="rect">
            <a:avLst/>
          </a:prstGeom>
        </p:spPr>
      </p:pic>
    </p:spTree>
    <p:extLst>
      <p:ext uri="{BB962C8B-B14F-4D97-AF65-F5344CB8AC3E}">
        <p14:creationId xmlns:p14="http://schemas.microsoft.com/office/powerpoint/2010/main" val="3292350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78358DA-8747-4060-982A-6DA72100A8F8}"/>
              </a:ext>
            </a:extLst>
          </p:cNvPr>
          <p:cNvSpPr>
            <a:spLocks noGrp="1"/>
          </p:cNvSpPr>
          <p:nvPr>
            <p:ph type="title"/>
          </p:nvPr>
        </p:nvSpPr>
        <p:spPr>
          <a:xfrm>
            <a:off x="2666999" y="368902"/>
            <a:ext cx="8826661" cy="553998"/>
          </a:xfrm>
        </p:spPr>
        <p:txBody>
          <a:bodyPr anchor="ctr"/>
          <a:lstStyle/>
          <a:p>
            <a:r>
              <a:rPr lang="en-US" b="1" dirty="0"/>
              <a:t>Faster installation of Visual Studio updates</a:t>
            </a:r>
          </a:p>
        </p:txBody>
      </p:sp>
      <p:sp>
        <p:nvSpPr>
          <p:cNvPr id="5" name="CuadroTexto 4"/>
          <p:cNvSpPr txBox="1"/>
          <p:nvPr/>
        </p:nvSpPr>
        <p:spPr>
          <a:xfrm>
            <a:off x="555586" y="1608880"/>
            <a:ext cx="5810492" cy="738664"/>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Introduction </a:t>
            </a:r>
            <a:r>
              <a:rPr lang="en-US" sz="2400" dirty="0">
                <a:gradFill>
                  <a:gsLst>
                    <a:gs pos="2917">
                      <a:schemeClr val="tx1"/>
                    </a:gs>
                    <a:gs pos="30000">
                      <a:schemeClr val="tx1"/>
                    </a:gs>
                  </a:gsLst>
                  <a:lin ang="5400000" scaled="0"/>
                </a:gradFill>
              </a:rPr>
              <a:t>of background downloads for updates</a:t>
            </a:r>
            <a:endParaRPr lang="es-AR" sz="2000" dirty="0" err="1" smtClean="0">
              <a:gradFill>
                <a:gsLst>
                  <a:gs pos="2917">
                    <a:schemeClr val="tx1"/>
                  </a:gs>
                  <a:gs pos="30000">
                    <a:schemeClr val="tx1"/>
                  </a:gs>
                </a:gsLst>
                <a:lin ang="5400000" scaled="0"/>
              </a:gradFill>
            </a:endParaRPr>
          </a:p>
        </p:txBody>
      </p:sp>
      <p:sp>
        <p:nvSpPr>
          <p:cNvPr id="6" name="CuadroTexto 5"/>
          <p:cNvSpPr txBox="1"/>
          <p:nvPr/>
        </p:nvSpPr>
        <p:spPr>
          <a:xfrm>
            <a:off x="555586" y="4340952"/>
            <a:ext cx="5810492" cy="738664"/>
          </a:xfrm>
          <a:prstGeom prst="rect">
            <a:avLst/>
          </a:prstGeom>
          <a:noFill/>
        </p:spPr>
        <p:txBody>
          <a:bodyPr wrap="square" lIns="0" tIns="0" rIns="0" bIns="0" rtlCol="0">
            <a:spAutoFit/>
          </a:bodyPr>
          <a:lstStyle/>
          <a:p>
            <a:r>
              <a:rPr lang="en-US" sz="2400" dirty="0" smtClean="0">
                <a:gradFill>
                  <a:gsLst>
                    <a:gs pos="2917">
                      <a:schemeClr val="tx1"/>
                    </a:gs>
                    <a:gs pos="30000">
                      <a:schemeClr val="tx1"/>
                    </a:gs>
                  </a:gsLst>
                  <a:lin ang="5400000" scaled="0"/>
                </a:gradFill>
              </a:rPr>
              <a:t>The update </a:t>
            </a:r>
            <a:r>
              <a:rPr lang="en-US" sz="2400" dirty="0">
                <a:gradFill>
                  <a:gsLst>
                    <a:gs pos="2917">
                      <a:schemeClr val="tx1"/>
                    </a:gs>
                    <a:gs pos="30000">
                      <a:schemeClr val="tx1"/>
                    </a:gs>
                  </a:gsLst>
                  <a:lin ang="5400000" scaled="0"/>
                </a:gradFill>
              </a:rPr>
              <a:t>installation time for </a:t>
            </a:r>
            <a:r>
              <a:rPr lang="en-US" sz="2400" dirty="0" smtClean="0">
                <a:gradFill>
                  <a:gsLst>
                    <a:gs pos="2917">
                      <a:schemeClr val="tx1"/>
                    </a:gs>
                    <a:gs pos="30000">
                      <a:schemeClr val="tx1"/>
                    </a:gs>
                  </a:gsLst>
                  <a:lin ang="5400000" scaled="0"/>
                </a:gradFill>
              </a:rPr>
              <a:t>VS2019 </a:t>
            </a:r>
            <a:r>
              <a:rPr lang="en-US" sz="2400" dirty="0">
                <a:gradFill>
                  <a:gsLst>
                    <a:gs pos="2917">
                      <a:schemeClr val="tx1"/>
                    </a:gs>
                    <a:gs pos="30000">
                      <a:schemeClr val="tx1"/>
                    </a:gs>
                  </a:gsLst>
                  <a:lin ang="5400000" scaled="0"/>
                </a:gradFill>
              </a:rPr>
              <a:t>updates have decreased significantly</a:t>
            </a:r>
            <a:endParaRPr lang="es-AR" sz="2000" dirty="0" err="1" smtClean="0">
              <a:gradFill>
                <a:gsLst>
                  <a:gs pos="2917">
                    <a:schemeClr val="tx1"/>
                  </a:gs>
                  <a:gs pos="30000">
                    <a:schemeClr val="tx1"/>
                  </a:gs>
                </a:gsLst>
                <a:lin ang="5400000" scaled="0"/>
              </a:gradFill>
            </a:endParaRPr>
          </a:p>
        </p:txBody>
      </p:sp>
      <p:sp>
        <p:nvSpPr>
          <p:cNvPr id="9" name="CuadroTexto 8"/>
          <p:cNvSpPr txBox="1"/>
          <p:nvPr/>
        </p:nvSpPr>
        <p:spPr>
          <a:xfrm>
            <a:off x="555586" y="2790250"/>
            <a:ext cx="5810492" cy="1107996"/>
          </a:xfrm>
          <a:prstGeom prst="rect">
            <a:avLst/>
          </a:prstGeom>
          <a:noFill/>
        </p:spPr>
        <p:txBody>
          <a:bodyPr wrap="square" lIns="0" tIns="0" rIns="0" bIns="0" rtlCol="0">
            <a:spAutoFit/>
          </a:bodyPr>
          <a:lstStyle/>
          <a:p>
            <a:r>
              <a:rPr lang="en-US" sz="2400" dirty="0">
                <a:gradFill>
                  <a:gsLst>
                    <a:gs pos="2917">
                      <a:schemeClr val="tx1"/>
                    </a:gs>
                    <a:gs pos="30000">
                      <a:schemeClr val="tx1"/>
                    </a:gs>
                  </a:gsLst>
                  <a:lin ang="5400000" scaled="0"/>
                </a:gradFill>
              </a:rPr>
              <a:t>Y</a:t>
            </a:r>
            <a:r>
              <a:rPr lang="en-US" sz="2400" dirty="0" smtClean="0">
                <a:gradFill>
                  <a:gsLst>
                    <a:gs pos="2917">
                      <a:schemeClr val="tx1"/>
                    </a:gs>
                    <a:gs pos="30000">
                      <a:schemeClr val="tx1"/>
                    </a:gs>
                  </a:gsLst>
                  <a:lin ang="5400000" scaled="0"/>
                </a:gradFill>
              </a:rPr>
              <a:t>ou </a:t>
            </a:r>
            <a:r>
              <a:rPr lang="en-US" sz="2400" dirty="0">
                <a:gradFill>
                  <a:gsLst>
                    <a:gs pos="2917">
                      <a:schemeClr val="tx1"/>
                    </a:gs>
                    <a:gs pos="30000">
                      <a:schemeClr val="tx1"/>
                    </a:gs>
                  </a:gsLst>
                  <a:lin ang="5400000" scaled="0"/>
                </a:gradFill>
              </a:rPr>
              <a:t>can continue working on your code for a longer time, while the update downloads in the background</a:t>
            </a:r>
            <a:endParaRPr lang="es-AR" sz="2000" dirty="0" err="1" smtClean="0">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076745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F0DB4F4-AA20-4153-B713-AE7583B5DC2E}"/>
              </a:ext>
            </a:extLst>
          </p:cNvPr>
          <p:cNvSpPr>
            <a:spLocks noGrp="1"/>
          </p:cNvSpPr>
          <p:nvPr>
            <p:ph type="title"/>
          </p:nvPr>
        </p:nvSpPr>
        <p:spPr>
          <a:xfrm>
            <a:off x="584200" y="2875002"/>
            <a:ext cx="5511800" cy="553998"/>
          </a:xfrm>
        </p:spPr>
        <p:txBody>
          <a:bodyPr/>
          <a:lstStyle/>
          <a:p>
            <a:r>
              <a:rPr lang="en-US" dirty="0" smtClean="0"/>
              <a:t>Search while debugging</a:t>
            </a:r>
            <a:endParaRPr lang="es-AR" dirty="0"/>
          </a:p>
        </p:txBody>
      </p:sp>
    </p:spTree>
    <p:extLst>
      <p:ext uri="{BB962C8B-B14F-4D97-AF65-F5344CB8AC3E}">
        <p14:creationId xmlns:p14="http://schemas.microsoft.com/office/powerpoint/2010/main" val="4062072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WHITE TEMPLATE">
  <a:themeElements>
    <a:clrScheme name="Visual Studio 2019 Launch">
      <a:dk1>
        <a:srgbClr val="1A1A1A"/>
      </a:dk1>
      <a:lt1>
        <a:srgbClr val="FFFFFF"/>
      </a:lt1>
      <a:dk2>
        <a:srgbClr val="0D0D0D"/>
      </a:dk2>
      <a:lt2>
        <a:srgbClr val="E6E6E6"/>
      </a:lt2>
      <a:accent1>
        <a:srgbClr val="5C2D91"/>
      </a:accent1>
      <a:accent2>
        <a:srgbClr val="0078D4"/>
      </a:accent2>
      <a:accent3>
        <a:srgbClr val="00BCF2"/>
      </a:accent3>
      <a:accent4>
        <a:srgbClr val="BAD80A"/>
      </a:accent4>
      <a:accent5>
        <a:srgbClr val="737373"/>
      </a:accent5>
      <a:accent6>
        <a:srgbClr val="E6E6E6"/>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VisualStudio2019Launch_PythonTools" id="{768C67A4-B9AD-4A2D-BECD-E0A0BB427D3E}" vid="{6DE21E67-D8A2-4ED6-8ECB-9DF778DDB69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18055</TotalTime>
  <Words>1095</Words>
  <Application>Microsoft Office PowerPoint</Application>
  <PresentationFormat>Panorámica</PresentationFormat>
  <Paragraphs>146</Paragraphs>
  <Slides>31</Slides>
  <Notes>30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31</vt:i4>
      </vt:variant>
    </vt:vector>
  </HeadingPairs>
  <TitlesOfParts>
    <vt:vector size="39" baseType="lpstr">
      <vt:lpstr>Arial</vt:lpstr>
      <vt:lpstr>Calibri</vt:lpstr>
      <vt:lpstr>Consolas</vt:lpstr>
      <vt:lpstr>Segoe UI</vt:lpstr>
      <vt:lpstr>Segoe UI Semibold</vt:lpstr>
      <vt:lpstr>Segoe UI Semilight</vt:lpstr>
      <vt:lpstr>Wingdings</vt:lpstr>
      <vt:lpstr>WHITE TEMPLATE</vt:lpstr>
      <vt:lpstr>Mejoras “de reparto” en VS 2019</vt:lpstr>
      <vt:lpstr>Where can I find what’s new in VS2019?</vt:lpstr>
      <vt:lpstr>Some introduction…</vt:lpstr>
      <vt:lpstr>Faster Visual Studio startup</vt:lpstr>
      <vt:lpstr>Faster branch switching experience</vt:lpstr>
      <vt:lpstr>Faster debugger stepping</vt:lpstr>
      <vt:lpstr>Debug very large C++ codebases</vt:lpstr>
      <vt:lpstr>Faster installation of Visual Studio updates</vt:lpstr>
      <vt:lpstr>Search while debugging</vt:lpstr>
      <vt:lpstr>Search while debugging</vt:lpstr>
      <vt:lpstr>Search while debugging</vt:lpstr>
      <vt:lpstr>Search while debugging</vt:lpstr>
      <vt:lpstr>Search while debugging</vt:lpstr>
      <vt:lpstr>Data breakpoints</vt:lpstr>
      <vt:lpstr>Data breakpoints</vt:lpstr>
      <vt:lpstr>Data breakpoints</vt:lpstr>
      <vt:lpstr>Data breakpoints</vt:lpstr>
      <vt:lpstr>Data breakpoints</vt:lpstr>
      <vt:lpstr>Data breakpoints</vt:lpstr>
      <vt:lpstr>Data breakpoints</vt:lpstr>
      <vt:lpstr>Code cleanup</vt:lpstr>
      <vt:lpstr>Code cleanup</vt:lpstr>
      <vt:lpstr>Code cleanup</vt:lpstr>
      <vt:lpstr>Code cleanup</vt:lpstr>
      <vt:lpstr>Code cleanup</vt:lpstr>
      <vt:lpstr>Doc</vt:lpstr>
      <vt:lpstr>DEMO</vt:lpstr>
      <vt:lpstr>Repos</vt:lpstr>
      <vt:lpstr>But first…</vt:lpstr>
      <vt:lpstr>I said D-E-M-O…</vt:lpstr>
      <vt:lpstr>Muchas 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 Productive with Python</dc:title>
  <dc:creator>Tyreke White</dc:creator>
  <cp:lastModifiedBy>Mariano Rujana</cp:lastModifiedBy>
  <cp:revision>106</cp:revision>
  <dcterms:created xsi:type="dcterms:W3CDTF">2019-03-08T17:34:23Z</dcterms:created>
  <dcterms:modified xsi:type="dcterms:W3CDTF">2019-06-05T01:52:57Z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tywhit@microsoft.com</vt:lpwstr>
  </property>
  <property fmtid="{D5CDD505-2E9C-101B-9397-08002B2CF9AE}" pid="5" name="MSIP_Label_f42aa342-8706-4288-bd11-ebb85995028c_SetDate">
    <vt:lpwstr>2019-03-08T17:34:49.2858546Z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443fca27-f8f7-4455-a26e-3fa71788eea9</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